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4"/>
  </p:sldMasterIdLst>
  <p:sldIdLst>
    <p:sldId id="277" r:id="rId5"/>
    <p:sldId id="281" r:id="rId6"/>
    <p:sldId id="288" r:id="rId7"/>
    <p:sldId id="349" r:id="rId8"/>
    <p:sldId id="278" r:id="rId9"/>
    <p:sldId id="350" r:id="rId10"/>
    <p:sldId id="351" r:id="rId11"/>
    <p:sldId id="292" r:id="rId12"/>
    <p:sldId id="331" r:id="rId13"/>
    <p:sldId id="332" r:id="rId14"/>
    <p:sldId id="283" r:id="rId15"/>
    <p:sldId id="284" r:id="rId16"/>
    <p:sldId id="285" r:id="rId17"/>
    <p:sldId id="333" r:id="rId18"/>
    <p:sldId id="290" r:id="rId19"/>
    <p:sldId id="291" r:id="rId20"/>
    <p:sldId id="286" r:id="rId21"/>
    <p:sldId id="334" r:id="rId22"/>
    <p:sldId id="314" r:id="rId23"/>
    <p:sldId id="312" r:id="rId24"/>
    <p:sldId id="336" r:id="rId25"/>
    <p:sldId id="337" r:id="rId26"/>
    <p:sldId id="310" r:id="rId27"/>
    <p:sldId id="299" r:id="rId28"/>
    <p:sldId id="313" r:id="rId29"/>
    <p:sldId id="338" r:id="rId30"/>
    <p:sldId id="339" r:id="rId31"/>
    <p:sldId id="315" r:id="rId32"/>
    <p:sldId id="301" r:id="rId33"/>
    <p:sldId id="316" r:id="rId34"/>
    <p:sldId id="340" r:id="rId35"/>
    <p:sldId id="341" r:id="rId36"/>
    <p:sldId id="329" r:id="rId37"/>
    <p:sldId id="322" r:id="rId38"/>
    <p:sldId id="317" r:id="rId39"/>
    <p:sldId id="318" r:id="rId40"/>
    <p:sldId id="342" r:id="rId41"/>
    <p:sldId id="343" r:id="rId42"/>
    <p:sldId id="307" r:id="rId43"/>
    <p:sldId id="308" r:id="rId44"/>
    <p:sldId id="320" r:id="rId45"/>
    <p:sldId id="344" r:id="rId46"/>
    <p:sldId id="345" r:id="rId47"/>
    <p:sldId id="323" r:id="rId48"/>
    <p:sldId id="324" r:id="rId49"/>
    <p:sldId id="325" r:id="rId50"/>
    <p:sldId id="321" r:id="rId51"/>
    <p:sldId id="346" r:id="rId52"/>
    <p:sldId id="347" r:id="rId53"/>
    <p:sldId id="326" r:id="rId54"/>
    <p:sldId id="327" r:id="rId55"/>
    <p:sldId id="348" r:id="rId56"/>
    <p:sldId id="330" r:id="rId57"/>
  </p:sldIdLst>
  <p:sldSz cx="10058400" cy="5892800"/>
  <p:notesSz cx="6858000" cy="9144000"/>
  <p:defaultTextStyle>
    <a:defPPr>
      <a:defRPr lang="en-US"/>
    </a:defPPr>
    <a:lvl1pPr marL="0" algn="l" defTabSz="929348" rtl="0" eaLnBrk="1" latinLnBrk="0" hangingPunct="1">
      <a:defRPr sz="1830" kern="1200">
        <a:solidFill>
          <a:schemeClr val="tx1"/>
        </a:solidFill>
        <a:latin typeface="+mn-lt"/>
        <a:ea typeface="+mn-ea"/>
        <a:cs typeface="+mn-cs"/>
      </a:defRPr>
    </a:lvl1pPr>
    <a:lvl2pPr marL="464674" algn="l" defTabSz="929348" rtl="0" eaLnBrk="1" latinLnBrk="0" hangingPunct="1">
      <a:defRPr sz="1830" kern="1200">
        <a:solidFill>
          <a:schemeClr val="tx1"/>
        </a:solidFill>
        <a:latin typeface="+mn-lt"/>
        <a:ea typeface="+mn-ea"/>
        <a:cs typeface="+mn-cs"/>
      </a:defRPr>
    </a:lvl2pPr>
    <a:lvl3pPr marL="929348" algn="l" defTabSz="929348" rtl="0" eaLnBrk="1" latinLnBrk="0" hangingPunct="1">
      <a:defRPr sz="1830" kern="1200">
        <a:solidFill>
          <a:schemeClr val="tx1"/>
        </a:solidFill>
        <a:latin typeface="+mn-lt"/>
        <a:ea typeface="+mn-ea"/>
        <a:cs typeface="+mn-cs"/>
      </a:defRPr>
    </a:lvl3pPr>
    <a:lvl4pPr marL="1394022" algn="l" defTabSz="929348" rtl="0" eaLnBrk="1" latinLnBrk="0" hangingPunct="1">
      <a:defRPr sz="1830" kern="1200">
        <a:solidFill>
          <a:schemeClr val="tx1"/>
        </a:solidFill>
        <a:latin typeface="+mn-lt"/>
        <a:ea typeface="+mn-ea"/>
        <a:cs typeface="+mn-cs"/>
      </a:defRPr>
    </a:lvl4pPr>
    <a:lvl5pPr marL="1858695" algn="l" defTabSz="929348" rtl="0" eaLnBrk="1" latinLnBrk="0" hangingPunct="1">
      <a:defRPr sz="1830" kern="1200">
        <a:solidFill>
          <a:schemeClr val="tx1"/>
        </a:solidFill>
        <a:latin typeface="+mn-lt"/>
        <a:ea typeface="+mn-ea"/>
        <a:cs typeface="+mn-cs"/>
      </a:defRPr>
    </a:lvl5pPr>
    <a:lvl6pPr marL="2323369" algn="l" defTabSz="929348" rtl="0" eaLnBrk="1" latinLnBrk="0" hangingPunct="1">
      <a:defRPr sz="1830" kern="1200">
        <a:solidFill>
          <a:schemeClr val="tx1"/>
        </a:solidFill>
        <a:latin typeface="+mn-lt"/>
        <a:ea typeface="+mn-ea"/>
        <a:cs typeface="+mn-cs"/>
      </a:defRPr>
    </a:lvl6pPr>
    <a:lvl7pPr marL="2788043" algn="l" defTabSz="929348" rtl="0" eaLnBrk="1" latinLnBrk="0" hangingPunct="1">
      <a:defRPr sz="1830" kern="1200">
        <a:solidFill>
          <a:schemeClr val="tx1"/>
        </a:solidFill>
        <a:latin typeface="+mn-lt"/>
        <a:ea typeface="+mn-ea"/>
        <a:cs typeface="+mn-cs"/>
      </a:defRPr>
    </a:lvl7pPr>
    <a:lvl8pPr marL="3252717" algn="l" defTabSz="929348" rtl="0" eaLnBrk="1" latinLnBrk="0" hangingPunct="1">
      <a:defRPr sz="1830" kern="1200">
        <a:solidFill>
          <a:schemeClr val="tx1"/>
        </a:solidFill>
        <a:latin typeface="+mn-lt"/>
        <a:ea typeface="+mn-ea"/>
        <a:cs typeface="+mn-cs"/>
      </a:defRPr>
    </a:lvl8pPr>
    <a:lvl9pPr marL="3717391" algn="l" defTabSz="929348" rtl="0" eaLnBrk="1" latinLnBrk="0" hangingPunct="1">
      <a:defRPr sz="183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2153"/>
    <a:srgbClr val="002060"/>
    <a:srgbClr val="FDFDFD"/>
    <a:srgbClr val="F766AE"/>
    <a:srgbClr val="FCBA37"/>
    <a:srgbClr val="FF7127"/>
    <a:srgbClr val="0073EA"/>
    <a:srgbClr val="BAEFFF"/>
    <a:srgbClr val="6ADAFF"/>
    <a:srgbClr val="FE66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7A60529-9B16-41FF-97CC-1EE3CA5017D5}" v="15" dt="2022-07-07T14:59:25.125"/>
  </p1510:revLst>
</p1510:revInfo>
</file>

<file path=ppt/tableStyles.xml><?xml version="1.0" encoding="utf-8"?>
<a:tblStyleLst xmlns:a="http://schemas.openxmlformats.org/drawingml/2006/main" def="{5C22544A-7EE6-4342-B048-85BDC9FD1C3A}"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97" autoAdjust="0"/>
    <p:restoredTop sz="94660"/>
  </p:normalViewPr>
  <p:slideViewPr>
    <p:cSldViewPr snapToGrid="0">
      <p:cViewPr varScale="1">
        <p:scale>
          <a:sx n="124" d="100"/>
          <a:sy n="124" d="100"/>
        </p:scale>
        <p:origin x="76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presProps" Target="presProps.xml"/><Relationship Id="rId5" Type="http://schemas.openxmlformats.org/officeDocument/2006/relationships/slide" Target="slides/slide1.xml"/><Relationship Id="rId61" Type="http://schemas.openxmlformats.org/officeDocument/2006/relationships/tableStyles" Target="tableStyle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57300" y="964401"/>
            <a:ext cx="7543800" cy="2051567"/>
          </a:xfrm>
        </p:spPr>
        <p:txBody>
          <a:bodyPr anchor="b"/>
          <a:lstStyle>
            <a:lvl1pPr algn="ctr">
              <a:defRPr sz="49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57300" y="3095084"/>
            <a:ext cx="7543800" cy="1422729"/>
          </a:xfrm>
        </p:spPr>
        <p:txBody>
          <a:bodyPr/>
          <a:lstStyle>
            <a:lvl1pPr marL="0" indent="0" algn="ctr">
              <a:buNone/>
              <a:defRPr sz="1980"/>
            </a:lvl1pPr>
            <a:lvl2pPr marL="377190" indent="0" algn="ctr">
              <a:buNone/>
              <a:defRPr sz="1650"/>
            </a:lvl2pPr>
            <a:lvl3pPr marL="754380" indent="0" algn="ctr">
              <a:buNone/>
              <a:defRPr sz="1485"/>
            </a:lvl3pPr>
            <a:lvl4pPr marL="1131570" indent="0" algn="ctr">
              <a:buNone/>
              <a:defRPr sz="1320"/>
            </a:lvl4pPr>
            <a:lvl5pPr marL="1508760" indent="0" algn="ctr">
              <a:buNone/>
              <a:defRPr sz="1320"/>
            </a:lvl5pPr>
            <a:lvl6pPr marL="1885950" indent="0" algn="ctr">
              <a:buNone/>
              <a:defRPr sz="1320"/>
            </a:lvl6pPr>
            <a:lvl7pPr marL="2263140" indent="0" algn="ctr">
              <a:buNone/>
              <a:defRPr sz="1320"/>
            </a:lvl7pPr>
            <a:lvl8pPr marL="2640330" indent="0" algn="ctr">
              <a:buNone/>
              <a:defRPr sz="1320"/>
            </a:lvl8pPr>
            <a:lvl9pPr marL="3017520" indent="0" algn="ctr">
              <a:buNone/>
              <a:defRPr sz="132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3F105-75DA-4644-816C-4ADCCCFBC68D}" type="datetimeFigureOut">
              <a:rPr lang="en-IN" smtClean="0"/>
              <a:t>07-07-2022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26C51-B7C2-468E-9E8B-5B84A24DEE6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063249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392853"/>
            <a:ext cx="3244096" cy="1374987"/>
          </a:xfrm>
        </p:spPr>
        <p:txBody>
          <a:bodyPr anchor="b"/>
          <a:lstStyle>
            <a:lvl1pPr>
              <a:defRPr sz="26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76130" y="848455"/>
            <a:ext cx="5092065" cy="4187707"/>
          </a:xfrm>
        </p:spPr>
        <p:txBody>
          <a:bodyPr/>
          <a:lstStyle>
            <a:lvl1pPr>
              <a:defRPr sz="2640"/>
            </a:lvl1pPr>
            <a:lvl2pPr>
              <a:defRPr sz="2310"/>
            </a:lvl2pPr>
            <a:lvl3pPr>
              <a:defRPr sz="1980"/>
            </a:lvl3pPr>
            <a:lvl4pPr>
              <a:defRPr sz="1650"/>
            </a:lvl4pPr>
            <a:lvl5pPr>
              <a:defRPr sz="1650"/>
            </a:lvl5pPr>
            <a:lvl6pPr>
              <a:defRPr sz="1650"/>
            </a:lvl6pPr>
            <a:lvl7pPr>
              <a:defRPr sz="1650"/>
            </a:lvl7pPr>
            <a:lvl8pPr>
              <a:defRPr sz="1650"/>
            </a:lvl8pPr>
            <a:lvl9pPr>
              <a:defRPr sz="16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2825" y="1767840"/>
            <a:ext cx="3244096" cy="3275142"/>
          </a:xfrm>
        </p:spPr>
        <p:txBody>
          <a:bodyPr/>
          <a:lstStyle>
            <a:lvl1pPr marL="0" indent="0">
              <a:buNone/>
              <a:defRPr sz="1320"/>
            </a:lvl1pPr>
            <a:lvl2pPr marL="377190" indent="0">
              <a:buNone/>
              <a:defRPr sz="1155"/>
            </a:lvl2pPr>
            <a:lvl3pPr marL="754380" indent="0">
              <a:buNone/>
              <a:defRPr sz="990"/>
            </a:lvl3pPr>
            <a:lvl4pPr marL="1131570" indent="0">
              <a:buNone/>
              <a:defRPr sz="825"/>
            </a:lvl4pPr>
            <a:lvl5pPr marL="1508760" indent="0">
              <a:buNone/>
              <a:defRPr sz="825"/>
            </a:lvl5pPr>
            <a:lvl6pPr marL="1885950" indent="0">
              <a:buNone/>
              <a:defRPr sz="825"/>
            </a:lvl6pPr>
            <a:lvl7pPr marL="2263140" indent="0">
              <a:buNone/>
              <a:defRPr sz="825"/>
            </a:lvl7pPr>
            <a:lvl8pPr marL="2640330" indent="0">
              <a:buNone/>
              <a:defRPr sz="825"/>
            </a:lvl8pPr>
            <a:lvl9pPr marL="3017520" indent="0">
              <a:buNone/>
              <a:defRPr sz="82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3F105-75DA-4644-816C-4ADCCCFBC68D}" type="datetimeFigureOut">
              <a:rPr lang="en-IN" smtClean="0"/>
              <a:t>07-07-2022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26C51-B7C2-468E-9E8B-5B84A24DEE6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703105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392853"/>
            <a:ext cx="3244096" cy="1374987"/>
          </a:xfrm>
        </p:spPr>
        <p:txBody>
          <a:bodyPr anchor="b"/>
          <a:lstStyle>
            <a:lvl1pPr>
              <a:defRPr sz="26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76130" y="848455"/>
            <a:ext cx="5092065" cy="4187707"/>
          </a:xfrm>
        </p:spPr>
        <p:txBody>
          <a:bodyPr anchor="t"/>
          <a:lstStyle>
            <a:lvl1pPr marL="0" indent="0">
              <a:buNone/>
              <a:defRPr sz="2640"/>
            </a:lvl1pPr>
            <a:lvl2pPr marL="377190" indent="0">
              <a:buNone/>
              <a:defRPr sz="2310"/>
            </a:lvl2pPr>
            <a:lvl3pPr marL="754380" indent="0">
              <a:buNone/>
              <a:defRPr sz="1980"/>
            </a:lvl3pPr>
            <a:lvl4pPr marL="1131570" indent="0">
              <a:buNone/>
              <a:defRPr sz="1650"/>
            </a:lvl4pPr>
            <a:lvl5pPr marL="1508760" indent="0">
              <a:buNone/>
              <a:defRPr sz="1650"/>
            </a:lvl5pPr>
            <a:lvl6pPr marL="1885950" indent="0">
              <a:buNone/>
              <a:defRPr sz="1650"/>
            </a:lvl6pPr>
            <a:lvl7pPr marL="2263140" indent="0">
              <a:buNone/>
              <a:defRPr sz="1650"/>
            </a:lvl7pPr>
            <a:lvl8pPr marL="2640330" indent="0">
              <a:buNone/>
              <a:defRPr sz="1650"/>
            </a:lvl8pPr>
            <a:lvl9pPr marL="3017520" indent="0">
              <a:buNone/>
              <a:defRPr sz="165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2825" y="1767840"/>
            <a:ext cx="3244096" cy="3275142"/>
          </a:xfrm>
        </p:spPr>
        <p:txBody>
          <a:bodyPr/>
          <a:lstStyle>
            <a:lvl1pPr marL="0" indent="0">
              <a:buNone/>
              <a:defRPr sz="1320"/>
            </a:lvl1pPr>
            <a:lvl2pPr marL="377190" indent="0">
              <a:buNone/>
              <a:defRPr sz="1155"/>
            </a:lvl2pPr>
            <a:lvl3pPr marL="754380" indent="0">
              <a:buNone/>
              <a:defRPr sz="990"/>
            </a:lvl3pPr>
            <a:lvl4pPr marL="1131570" indent="0">
              <a:buNone/>
              <a:defRPr sz="825"/>
            </a:lvl4pPr>
            <a:lvl5pPr marL="1508760" indent="0">
              <a:buNone/>
              <a:defRPr sz="825"/>
            </a:lvl5pPr>
            <a:lvl6pPr marL="1885950" indent="0">
              <a:buNone/>
              <a:defRPr sz="825"/>
            </a:lvl6pPr>
            <a:lvl7pPr marL="2263140" indent="0">
              <a:buNone/>
              <a:defRPr sz="825"/>
            </a:lvl7pPr>
            <a:lvl8pPr marL="2640330" indent="0">
              <a:buNone/>
              <a:defRPr sz="825"/>
            </a:lvl8pPr>
            <a:lvl9pPr marL="3017520" indent="0">
              <a:buNone/>
              <a:defRPr sz="82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3F105-75DA-4644-816C-4ADCCCFBC68D}" type="datetimeFigureOut">
              <a:rPr lang="en-IN" smtClean="0"/>
              <a:t>07-07-2022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26C51-B7C2-468E-9E8B-5B84A24DEE6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087210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3F105-75DA-4644-816C-4ADCCCFBC68D}" type="datetimeFigureOut">
              <a:rPr lang="en-IN" smtClean="0"/>
              <a:t>07-07-2022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26C51-B7C2-468E-9E8B-5B84A24DEE6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327308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98042" y="313737"/>
            <a:ext cx="2168843" cy="499387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91515" y="313737"/>
            <a:ext cx="6380798" cy="499387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3F105-75DA-4644-816C-4ADCCCFBC68D}" type="datetimeFigureOut">
              <a:rPr lang="en-IN" smtClean="0"/>
              <a:t>07-07-2022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26C51-B7C2-468E-9E8B-5B84A24DEE6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991721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-161" y="5324552"/>
            <a:ext cx="10058115" cy="490681"/>
          </a:xfrm>
          <a:prstGeom prst="rect">
            <a:avLst/>
          </a:prstGeom>
          <a:solidFill>
            <a:srgbClr val="F3C9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aseline="-25000" dirty="0"/>
          </a:p>
        </p:txBody>
      </p:sp>
      <p:sp>
        <p:nvSpPr>
          <p:cNvPr id="9" name="Rectangle 8"/>
          <p:cNvSpPr/>
          <p:nvPr userDrawn="1"/>
        </p:nvSpPr>
        <p:spPr>
          <a:xfrm>
            <a:off x="0" y="5365487"/>
            <a:ext cx="10058115" cy="527313"/>
          </a:xfrm>
          <a:prstGeom prst="rect">
            <a:avLst/>
          </a:prstGeom>
          <a:solidFill>
            <a:srgbClr val="2321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aseline="-25000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729" y="5462225"/>
            <a:ext cx="1638300" cy="344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2175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-161" y="5324552"/>
            <a:ext cx="10058115" cy="490681"/>
          </a:xfrm>
          <a:prstGeom prst="rect">
            <a:avLst/>
          </a:prstGeom>
          <a:solidFill>
            <a:srgbClr val="F3C9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aseline="-25000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5365487"/>
            <a:ext cx="10058115" cy="527313"/>
          </a:xfrm>
          <a:prstGeom prst="rect">
            <a:avLst/>
          </a:prstGeom>
          <a:solidFill>
            <a:srgbClr val="2321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aseline="-2500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729" y="5462225"/>
            <a:ext cx="1638300" cy="34404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7194" y="133384"/>
            <a:ext cx="1899550" cy="386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1089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-161" y="5324552"/>
            <a:ext cx="10058115" cy="490681"/>
          </a:xfrm>
          <a:prstGeom prst="rect">
            <a:avLst/>
          </a:prstGeom>
          <a:solidFill>
            <a:srgbClr val="F3C9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aseline="-25000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5365487"/>
            <a:ext cx="10058115" cy="527313"/>
          </a:xfrm>
          <a:prstGeom prst="rect">
            <a:avLst/>
          </a:prstGeom>
          <a:solidFill>
            <a:srgbClr val="2321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aseline="-2500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729" y="5462225"/>
            <a:ext cx="1638300" cy="344043"/>
          </a:xfrm>
          <a:prstGeom prst="rect">
            <a:avLst/>
          </a:prstGeom>
        </p:spPr>
      </p:pic>
      <p:cxnSp>
        <p:nvCxnSpPr>
          <p:cNvPr id="11" name="Straight Connector 10"/>
          <p:cNvCxnSpPr/>
          <p:nvPr userDrawn="1"/>
        </p:nvCxnSpPr>
        <p:spPr>
          <a:xfrm>
            <a:off x="7922050" y="5469896"/>
            <a:ext cx="0" cy="324000"/>
          </a:xfrm>
          <a:prstGeom prst="line">
            <a:avLst/>
          </a:prstGeom>
          <a:ln w="28575">
            <a:solidFill>
              <a:srgbClr val="F3C9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>
            <a:off x="7974067" y="5469896"/>
            <a:ext cx="0" cy="324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 userDrawn="1"/>
        </p:nvSpPr>
        <p:spPr>
          <a:xfrm>
            <a:off x="2948318" y="5424147"/>
            <a:ext cx="482086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solidFill>
                  <a:schemeClr val="bg1"/>
                </a:solidFill>
                <a:latin typeface="Franklin Gothic Medium" panose="020B0603020102020204" pitchFamily="34" charset="0"/>
              </a:rPr>
              <a:t>Introductory R Training Course</a:t>
            </a:r>
            <a:endParaRPr lang="en-IN" sz="2000" dirty="0">
              <a:solidFill>
                <a:schemeClr val="bg1"/>
              </a:solidFill>
              <a:latin typeface="Franklin Gothic Medium" panose="020B0603020102020204" pitchFamily="34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6119" y="5457944"/>
            <a:ext cx="1709595" cy="347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3816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8" y="2316716"/>
            <a:ext cx="3934018" cy="301065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596"/>
          <a:stretch/>
        </p:blipFill>
        <p:spPr>
          <a:xfrm>
            <a:off x="5235305" y="0"/>
            <a:ext cx="4823095" cy="5327374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>
          <a:xfrm>
            <a:off x="-161" y="5324552"/>
            <a:ext cx="10058115" cy="490681"/>
          </a:xfrm>
          <a:prstGeom prst="rect">
            <a:avLst/>
          </a:prstGeom>
          <a:solidFill>
            <a:srgbClr val="F3C9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aseline="-25000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5365487"/>
            <a:ext cx="10058115" cy="527313"/>
          </a:xfrm>
          <a:prstGeom prst="rect">
            <a:avLst/>
          </a:prstGeom>
          <a:solidFill>
            <a:srgbClr val="2321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aseline="-2500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729" y="5462225"/>
            <a:ext cx="1638300" cy="344043"/>
          </a:xfrm>
          <a:prstGeom prst="rect">
            <a:avLst/>
          </a:prstGeom>
        </p:spPr>
      </p:pic>
      <p:cxnSp>
        <p:nvCxnSpPr>
          <p:cNvPr id="24" name="Straight Connector 23"/>
          <p:cNvCxnSpPr/>
          <p:nvPr userDrawn="1"/>
        </p:nvCxnSpPr>
        <p:spPr>
          <a:xfrm>
            <a:off x="7922050" y="5469896"/>
            <a:ext cx="0" cy="324000"/>
          </a:xfrm>
          <a:prstGeom prst="line">
            <a:avLst/>
          </a:prstGeom>
          <a:ln w="28575">
            <a:solidFill>
              <a:srgbClr val="F3C9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 userDrawn="1"/>
        </p:nvCxnSpPr>
        <p:spPr>
          <a:xfrm>
            <a:off x="7974067" y="5469896"/>
            <a:ext cx="0" cy="324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 userDrawn="1"/>
        </p:nvSpPr>
        <p:spPr>
          <a:xfrm>
            <a:off x="2948318" y="5424147"/>
            <a:ext cx="482086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solidFill>
                  <a:schemeClr val="bg1"/>
                </a:solidFill>
                <a:latin typeface="Franklin Gothic Medium" panose="020B0603020102020204" pitchFamily="34" charset="0"/>
              </a:rPr>
              <a:t>Introductory R Training Course</a:t>
            </a:r>
            <a:endParaRPr lang="en-IN" sz="2000" dirty="0">
              <a:solidFill>
                <a:schemeClr val="bg1"/>
              </a:solidFill>
              <a:latin typeface="Franklin Gothic Medium" panose="020B0603020102020204" pitchFamily="34" charset="0"/>
            </a:endParaRPr>
          </a:p>
        </p:txBody>
      </p:sp>
      <p:pic>
        <p:nvPicPr>
          <p:cNvPr id="27" name="Picture 26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6119" y="5457944"/>
            <a:ext cx="1709595" cy="347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6091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1515" y="1568685"/>
            <a:ext cx="4274820" cy="373892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2065" y="1568685"/>
            <a:ext cx="4274820" cy="373892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3F105-75DA-4644-816C-4ADCCCFBC68D}" type="datetimeFigureOut">
              <a:rPr lang="en-IN" smtClean="0"/>
              <a:t>07-07-2022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26C51-B7C2-468E-9E8B-5B84A24DEE6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808676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313738"/>
            <a:ext cx="8675370" cy="113900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2826" y="1444555"/>
            <a:ext cx="4255174" cy="707954"/>
          </a:xfrm>
        </p:spPr>
        <p:txBody>
          <a:bodyPr anchor="b"/>
          <a:lstStyle>
            <a:lvl1pPr marL="0" indent="0">
              <a:buNone/>
              <a:defRPr sz="1980" b="1"/>
            </a:lvl1pPr>
            <a:lvl2pPr marL="377190" indent="0">
              <a:buNone/>
              <a:defRPr sz="1650" b="1"/>
            </a:lvl2pPr>
            <a:lvl3pPr marL="754380" indent="0">
              <a:buNone/>
              <a:defRPr sz="1485" b="1"/>
            </a:lvl3pPr>
            <a:lvl4pPr marL="1131570" indent="0">
              <a:buNone/>
              <a:defRPr sz="1320" b="1"/>
            </a:lvl4pPr>
            <a:lvl5pPr marL="1508760" indent="0">
              <a:buNone/>
              <a:defRPr sz="1320" b="1"/>
            </a:lvl5pPr>
            <a:lvl6pPr marL="1885950" indent="0">
              <a:buNone/>
              <a:defRPr sz="1320" b="1"/>
            </a:lvl6pPr>
            <a:lvl7pPr marL="2263140" indent="0">
              <a:buNone/>
              <a:defRPr sz="1320" b="1"/>
            </a:lvl7pPr>
            <a:lvl8pPr marL="2640330" indent="0">
              <a:buNone/>
              <a:defRPr sz="1320" b="1"/>
            </a:lvl8pPr>
            <a:lvl9pPr marL="3017520" indent="0">
              <a:buNone/>
              <a:defRPr sz="13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2826" y="2152509"/>
            <a:ext cx="4255174" cy="31660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2065" y="1444555"/>
            <a:ext cx="4276130" cy="707954"/>
          </a:xfrm>
        </p:spPr>
        <p:txBody>
          <a:bodyPr anchor="b"/>
          <a:lstStyle>
            <a:lvl1pPr marL="0" indent="0">
              <a:buNone/>
              <a:defRPr sz="1980" b="1"/>
            </a:lvl1pPr>
            <a:lvl2pPr marL="377190" indent="0">
              <a:buNone/>
              <a:defRPr sz="1650" b="1"/>
            </a:lvl2pPr>
            <a:lvl3pPr marL="754380" indent="0">
              <a:buNone/>
              <a:defRPr sz="1485" b="1"/>
            </a:lvl3pPr>
            <a:lvl4pPr marL="1131570" indent="0">
              <a:buNone/>
              <a:defRPr sz="1320" b="1"/>
            </a:lvl4pPr>
            <a:lvl5pPr marL="1508760" indent="0">
              <a:buNone/>
              <a:defRPr sz="1320" b="1"/>
            </a:lvl5pPr>
            <a:lvl6pPr marL="1885950" indent="0">
              <a:buNone/>
              <a:defRPr sz="1320" b="1"/>
            </a:lvl6pPr>
            <a:lvl7pPr marL="2263140" indent="0">
              <a:buNone/>
              <a:defRPr sz="1320" b="1"/>
            </a:lvl7pPr>
            <a:lvl8pPr marL="2640330" indent="0">
              <a:buNone/>
              <a:defRPr sz="1320" b="1"/>
            </a:lvl8pPr>
            <a:lvl9pPr marL="3017520" indent="0">
              <a:buNone/>
              <a:defRPr sz="13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2065" y="2152509"/>
            <a:ext cx="4276130" cy="31660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3F105-75DA-4644-816C-4ADCCCFBC68D}" type="datetimeFigureOut">
              <a:rPr lang="en-IN" smtClean="0"/>
              <a:t>07-07-2022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26C51-B7C2-468E-9E8B-5B84A24DEE6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544781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3F105-75DA-4644-816C-4ADCCCFBC68D}" type="datetimeFigureOut">
              <a:rPr lang="en-IN" smtClean="0"/>
              <a:t>07-07-2022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26C51-B7C2-468E-9E8B-5B84A24DEE6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345806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3F105-75DA-4644-816C-4ADCCCFBC68D}" type="datetimeFigureOut">
              <a:rPr lang="en-IN" smtClean="0"/>
              <a:t>07-07-2022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26C51-B7C2-468E-9E8B-5B84A24DEE6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607666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91515" y="313738"/>
            <a:ext cx="8675370" cy="11390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1515" y="1568685"/>
            <a:ext cx="8675370" cy="37389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91515" y="5461753"/>
            <a:ext cx="2263140" cy="3137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9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A3F105-75DA-4644-816C-4ADCCCFBC68D}" type="datetimeFigureOut">
              <a:rPr lang="en-IN" smtClean="0"/>
              <a:t>07-07-2022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31845" y="5461753"/>
            <a:ext cx="3394710" cy="3137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9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03745" y="5461753"/>
            <a:ext cx="2263140" cy="3137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9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126C51-B7C2-468E-9E8B-5B84A24DEE6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459572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45" r:id="rId4"/>
    <p:sldLayoutId id="2147483744" r:id="rId5"/>
    <p:sldLayoutId id="2147483736" r:id="rId6"/>
    <p:sldLayoutId id="2147483737" r:id="rId7"/>
    <p:sldLayoutId id="2147483738" r:id="rId8"/>
    <p:sldLayoutId id="2147483739" r:id="rId9"/>
    <p:sldLayoutId id="2147483740" r:id="rId10"/>
    <p:sldLayoutId id="2147483741" r:id="rId11"/>
    <p:sldLayoutId id="2147483742" r:id="rId12"/>
    <p:sldLayoutId id="2147483743" r:id="rId13"/>
  </p:sldLayoutIdLst>
  <p:txStyles>
    <p:titleStyle>
      <a:lvl1pPr algn="l" defTabSz="754380" rtl="0" eaLnBrk="1" latinLnBrk="0" hangingPunct="1">
        <a:lnSpc>
          <a:spcPct val="90000"/>
        </a:lnSpc>
        <a:spcBef>
          <a:spcPct val="0"/>
        </a:spcBef>
        <a:buNone/>
        <a:defRPr sz="363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8595" indent="-188595" algn="l" defTabSz="754380" rtl="0" eaLnBrk="1" latinLnBrk="0" hangingPunct="1">
        <a:lnSpc>
          <a:spcPct val="90000"/>
        </a:lnSpc>
        <a:spcBef>
          <a:spcPts val="825"/>
        </a:spcBef>
        <a:buFont typeface="Arial" panose="020B0604020202020204" pitchFamily="34" charset="0"/>
        <a:buChar char="•"/>
        <a:defRPr sz="2310" kern="1200">
          <a:solidFill>
            <a:schemeClr val="tx1"/>
          </a:solidFill>
          <a:latin typeface="+mn-lt"/>
          <a:ea typeface="+mn-ea"/>
          <a:cs typeface="+mn-cs"/>
        </a:defRPr>
      </a:lvl1pPr>
      <a:lvl2pPr marL="565785" indent="-188595" algn="l" defTabSz="754380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2pPr>
      <a:lvl3pPr marL="942975" indent="-188595" algn="l" defTabSz="754380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650" kern="1200">
          <a:solidFill>
            <a:schemeClr val="tx1"/>
          </a:solidFill>
          <a:latin typeface="+mn-lt"/>
          <a:ea typeface="+mn-ea"/>
          <a:cs typeface="+mn-cs"/>
        </a:defRPr>
      </a:lvl3pPr>
      <a:lvl4pPr marL="1320165" indent="-188595" algn="l" defTabSz="754380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5" kern="1200">
          <a:solidFill>
            <a:schemeClr val="tx1"/>
          </a:solidFill>
          <a:latin typeface="+mn-lt"/>
          <a:ea typeface="+mn-ea"/>
          <a:cs typeface="+mn-cs"/>
        </a:defRPr>
      </a:lvl4pPr>
      <a:lvl5pPr marL="1697355" indent="-188595" algn="l" defTabSz="754380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5" kern="1200">
          <a:solidFill>
            <a:schemeClr val="tx1"/>
          </a:solidFill>
          <a:latin typeface="+mn-lt"/>
          <a:ea typeface="+mn-ea"/>
          <a:cs typeface="+mn-cs"/>
        </a:defRPr>
      </a:lvl5pPr>
      <a:lvl6pPr marL="2074545" indent="-188595" algn="l" defTabSz="754380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5" kern="1200">
          <a:solidFill>
            <a:schemeClr val="tx1"/>
          </a:solidFill>
          <a:latin typeface="+mn-lt"/>
          <a:ea typeface="+mn-ea"/>
          <a:cs typeface="+mn-cs"/>
        </a:defRPr>
      </a:lvl6pPr>
      <a:lvl7pPr marL="2451735" indent="-188595" algn="l" defTabSz="754380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5" kern="1200">
          <a:solidFill>
            <a:schemeClr val="tx1"/>
          </a:solidFill>
          <a:latin typeface="+mn-lt"/>
          <a:ea typeface="+mn-ea"/>
          <a:cs typeface="+mn-cs"/>
        </a:defRPr>
      </a:lvl7pPr>
      <a:lvl8pPr marL="2828925" indent="-188595" algn="l" defTabSz="754380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5" kern="1200">
          <a:solidFill>
            <a:schemeClr val="tx1"/>
          </a:solidFill>
          <a:latin typeface="+mn-lt"/>
          <a:ea typeface="+mn-ea"/>
          <a:cs typeface="+mn-cs"/>
        </a:defRPr>
      </a:lvl8pPr>
      <a:lvl9pPr marL="3206115" indent="-188595" algn="l" defTabSz="754380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54380" rtl="0" eaLnBrk="1" latinLnBrk="0" hangingPunct="1">
        <a:defRPr sz="1485" kern="1200">
          <a:solidFill>
            <a:schemeClr val="tx1"/>
          </a:solidFill>
          <a:latin typeface="+mn-lt"/>
          <a:ea typeface="+mn-ea"/>
          <a:cs typeface="+mn-cs"/>
        </a:defRPr>
      </a:lvl1pPr>
      <a:lvl2pPr marL="377190" algn="l" defTabSz="754380" rtl="0" eaLnBrk="1" latinLnBrk="0" hangingPunct="1">
        <a:defRPr sz="1485" kern="1200">
          <a:solidFill>
            <a:schemeClr val="tx1"/>
          </a:solidFill>
          <a:latin typeface="+mn-lt"/>
          <a:ea typeface="+mn-ea"/>
          <a:cs typeface="+mn-cs"/>
        </a:defRPr>
      </a:lvl2pPr>
      <a:lvl3pPr marL="754380" algn="l" defTabSz="754380" rtl="0" eaLnBrk="1" latinLnBrk="0" hangingPunct="1">
        <a:defRPr sz="1485" kern="1200">
          <a:solidFill>
            <a:schemeClr val="tx1"/>
          </a:solidFill>
          <a:latin typeface="+mn-lt"/>
          <a:ea typeface="+mn-ea"/>
          <a:cs typeface="+mn-cs"/>
        </a:defRPr>
      </a:lvl3pPr>
      <a:lvl4pPr marL="1131570" algn="l" defTabSz="754380" rtl="0" eaLnBrk="1" latinLnBrk="0" hangingPunct="1">
        <a:defRPr sz="1485" kern="1200">
          <a:solidFill>
            <a:schemeClr val="tx1"/>
          </a:solidFill>
          <a:latin typeface="+mn-lt"/>
          <a:ea typeface="+mn-ea"/>
          <a:cs typeface="+mn-cs"/>
        </a:defRPr>
      </a:lvl4pPr>
      <a:lvl5pPr marL="1508760" algn="l" defTabSz="754380" rtl="0" eaLnBrk="1" latinLnBrk="0" hangingPunct="1">
        <a:defRPr sz="1485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algn="l" defTabSz="754380" rtl="0" eaLnBrk="1" latinLnBrk="0" hangingPunct="1">
        <a:defRPr sz="1485" kern="1200">
          <a:solidFill>
            <a:schemeClr val="tx1"/>
          </a:solidFill>
          <a:latin typeface="+mn-lt"/>
          <a:ea typeface="+mn-ea"/>
          <a:cs typeface="+mn-cs"/>
        </a:defRPr>
      </a:lvl6pPr>
      <a:lvl7pPr marL="2263140" algn="l" defTabSz="754380" rtl="0" eaLnBrk="1" latinLnBrk="0" hangingPunct="1">
        <a:defRPr sz="1485" kern="1200">
          <a:solidFill>
            <a:schemeClr val="tx1"/>
          </a:solidFill>
          <a:latin typeface="+mn-lt"/>
          <a:ea typeface="+mn-ea"/>
          <a:cs typeface="+mn-cs"/>
        </a:defRPr>
      </a:lvl7pPr>
      <a:lvl8pPr marL="2640330" algn="l" defTabSz="754380" rtl="0" eaLnBrk="1" latinLnBrk="0" hangingPunct="1">
        <a:defRPr sz="1485" kern="1200">
          <a:solidFill>
            <a:schemeClr val="tx1"/>
          </a:solidFill>
          <a:latin typeface="+mn-lt"/>
          <a:ea typeface="+mn-ea"/>
          <a:cs typeface="+mn-cs"/>
        </a:defRPr>
      </a:lvl8pPr>
      <a:lvl9pPr marL="3017520" algn="l" defTabSz="754380" rtl="0" eaLnBrk="1" latinLnBrk="0" hangingPunct="1">
        <a:defRPr sz="148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cheatsheets/base-r.pdf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5.emf"/><Relationship Id="rId4" Type="http://schemas.openxmlformats.org/officeDocument/2006/relationships/oleObject" Target="../embeddings/oleObject1.bin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cheatsheets/lubridate.pdf" TargetMode="Externa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cheatsheets/data-transformation.pdf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0.emf"/><Relationship Id="rId4" Type="http://schemas.openxmlformats.org/officeDocument/2006/relationships/oleObject" Target="../embeddings/oleObject2.bin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cheatsheets/data-visualization-2.1.pdf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6.emf"/><Relationship Id="rId4" Type="http://schemas.openxmlformats.org/officeDocument/2006/relationships/oleObject" Target="../embeddings/oleObject3.bin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cheatsheets/shiny.pdf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7.emf"/><Relationship Id="rId4" Type="http://schemas.openxmlformats.org/officeDocument/2006/relationships/oleObject" Target="../embeddings/oleObject4.bin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github.com/AEStrategies/binder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144963" y="2219991"/>
            <a:ext cx="14473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dirty="0">
                <a:solidFill>
                  <a:srgbClr val="232153"/>
                </a:solidFill>
                <a:latin typeface="Franklin Gothic Book" panose="020B0503020102020204" pitchFamily="34" charset="0"/>
              </a:rPr>
              <a:t>Welcome to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144963" y="2552778"/>
            <a:ext cx="366395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100" dirty="0">
                <a:solidFill>
                  <a:srgbClr val="232153"/>
                </a:solidFill>
                <a:latin typeface="Franklin Gothic Medium" panose="020B0603020102020204" pitchFamily="34" charset="0"/>
              </a:rPr>
              <a:t>Introductory R Training Course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580" y="815319"/>
            <a:ext cx="5323167" cy="3792231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6061436" y="2213246"/>
            <a:ext cx="0" cy="720000"/>
          </a:xfrm>
          <a:prstGeom prst="line">
            <a:avLst/>
          </a:prstGeom>
          <a:ln w="28575">
            <a:solidFill>
              <a:srgbClr val="F3C9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6015051" y="2213246"/>
            <a:ext cx="0" cy="720000"/>
          </a:xfrm>
          <a:prstGeom prst="line">
            <a:avLst/>
          </a:prstGeom>
          <a:ln w="12700">
            <a:solidFill>
              <a:srgbClr val="2321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144963" y="3205667"/>
            <a:ext cx="35169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232153"/>
                </a:solidFill>
                <a:latin typeface="Franklin Gothic Book" panose="020B0503020102020204" pitchFamily="34" charset="0"/>
              </a:rPr>
              <a:t>Delivered to: </a:t>
            </a:r>
          </a:p>
          <a:p>
            <a:r>
              <a:rPr lang="en-US" sz="1800" dirty="0">
                <a:solidFill>
                  <a:srgbClr val="232153"/>
                </a:solidFill>
                <a:latin typeface="Franklin Gothic Book" panose="020B0503020102020204" pitchFamily="34" charset="0"/>
              </a:rPr>
              <a:t>The Food and Drug Administration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144963" y="3927549"/>
            <a:ext cx="190982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>
                <a:solidFill>
                  <a:srgbClr val="232153"/>
                </a:solidFill>
                <a:latin typeface="Franklin Gothic Book" panose="020B0503020102020204" pitchFamily="34" charset="0"/>
              </a:rPr>
              <a:t>July 19 - 20, 2021</a:t>
            </a:r>
          </a:p>
        </p:txBody>
      </p:sp>
    </p:spTree>
    <p:extLst>
      <p:ext uri="{BB962C8B-B14F-4D97-AF65-F5344CB8AC3E}">
        <p14:creationId xmlns:p14="http://schemas.microsoft.com/office/powerpoint/2010/main" val="1021095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75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500"/>
                            </p:stCondLst>
                            <p:childTnLst>
                              <p:par>
                                <p:cTn id="16" presetID="2" presetClass="entr" presetSubtype="2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2" presetClass="entr" presetSubtype="2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8" grpId="0"/>
      <p:bldP spid="1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421298" y="1547829"/>
            <a:ext cx="37483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232153"/>
                </a:solidFill>
                <a:latin typeface="Franklin Gothic Book" panose="020B0503020102020204" pitchFamily="34" charset="0"/>
              </a:rPr>
              <a:t>By the end of this module, you will be able to: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1402" y="778346"/>
            <a:ext cx="4504576" cy="424601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09077" y="1831906"/>
            <a:ext cx="40629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4000" indent="-171450">
              <a:buSzPct val="100000"/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rgbClr val="232153"/>
                </a:solidFill>
                <a:latin typeface="Franklin Gothic Book" panose="020B0503020102020204" pitchFamily="34" charset="0"/>
              </a:rPr>
              <a:t>Understand enough R programming sufficient for working   </a:t>
            </a:r>
            <a:br>
              <a:rPr lang="en-US" sz="1200" dirty="0">
                <a:solidFill>
                  <a:srgbClr val="232153"/>
                </a:solidFill>
                <a:latin typeface="Franklin Gothic Book" panose="020B0503020102020204" pitchFamily="34" charset="0"/>
              </a:rPr>
            </a:br>
            <a:r>
              <a:rPr lang="en-US" sz="1200" dirty="0">
                <a:solidFill>
                  <a:srgbClr val="232153"/>
                </a:solidFill>
                <a:latin typeface="Franklin Gothic Book" panose="020B0503020102020204" pitchFamily="34" charset="0"/>
              </a:rPr>
              <a:t> on the labs and most basic data analytics tasks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09077" y="2240335"/>
            <a:ext cx="39970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4000" indent="-171450"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rgbClr val="232153"/>
                </a:solidFill>
                <a:latin typeface="Franklin Gothic Book" panose="020B0503020102020204" pitchFamily="34" charset="0"/>
              </a:rPr>
              <a:t>Get familiar with notebooks in RStudio (</a:t>
            </a:r>
            <a:r>
              <a:rPr lang="en-US" sz="1200" dirty="0" err="1">
                <a:solidFill>
                  <a:srgbClr val="232153"/>
                </a:solidFill>
                <a:latin typeface="Franklin Gothic Book" panose="020B0503020102020204" pitchFamily="34" charset="0"/>
              </a:rPr>
              <a:t>knittr</a:t>
            </a:r>
            <a:r>
              <a:rPr lang="en-US" sz="1200" dirty="0">
                <a:solidFill>
                  <a:srgbClr val="232153"/>
                </a:solidFill>
                <a:latin typeface="Franklin Gothic Book" panose="020B0503020102020204" pitchFamily="34" charset="0"/>
              </a:rPr>
              <a:t>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09077" y="2465885"/>
            <a:ext cx="30725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4000" indent="-171450">
              <a:buFont typeface="Wingdings" panose="05000000000000000000" pitchFamily="2" charset="2"/>
              <a:buChar char="§"/>
            </a:pPr>
            <a:r>
              <a:rPr lang="en-IN" sz="1200" dirty="0">
                <a:solidFill>
                  <a:srgbClr val="232153"/>
                </a:solidFill>
                <a:latin typeface="Franklin Gothic Book" panose="020B0503020102020204" pitchFamily="34" charset="0"/>
              </a:rPr>
              <a:t>Use </a:t>
            </a:r>
            <a:r>
              <a:rPr lang="en-IN" sz="1200" dirty="0" err="1">
                <a:solidFill>
                  <a:srgbClr val="232153"/>
                </a:solidFill>
                <a:latin typeface="Franklin Gothic Book" panose="020B0503020102020204" pitchFamily="34" charset="0"/>
              </a:rPr>
              <a:t>rmarkdown</a:t>
            </a:r>
            <a:endParaRPr lang="en-IN" sz="1200" dirty="0">
              <a:solidFill>
                <a:srgbClr val="232153"/>
              </a:solidFill>
              <a:latin typeface="Franklin Gothic Book" panose="020B0503020102020204" pitchFamily="34" charset="0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301847" y="242937"/>
            <a:ext cx="43181" cy="324000"/>
            <a:chOff x="828535" y="1813758"/>
            <a:chExt cx="43181" cy="378000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871716" y="1813758"/>
              <a:ext cx="0" cy="378000"/>
            </a:xfrm>
            <a:prstGeom prst="line">
              <a:avLst/>
            </a:prstGeom>
            <a:ln w="28575">
              <a:solidFill>
                <a:srgbClr val="F3C93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828535" y="1813758"/>
              <a:ext cx="0" cy="378000"/>
            </a:xfrm>
            <a:prstGeom prst="line">
              <a:avLst/>
            </a:prstGeom>
            <a:ln w="12700">
              <a:solidFill>
                <a:srgbClr val="23215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/>
          <p:cNvSpPr txBox="1"/>
          <p:nvPr/>
        </p:nvSpPr>
        <p:spPr>
          <a:xfrm>
            <a:off x="420769" y="212577"/>
            <a:ext cx="3050322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900" dirty="0">
                <a:solidFill>
                  <a:srgbClr val="232153"/>
                </a:solidFill>
                <a:latin typeface="Franklin Gothic Medium" panose="020B0603020102020204" pitchFamily="34" charset="0"/>
              </a:rPr>
              <a:t>Module Learning </a:t>
            </a:r>
            <a:r>
              <a:rPr lang="en-IN" sz="1900" dirty="0">
                <a:solidFill>
                  <a:srgbClr val="232153"/>
                </a:solidFill>
                <a:latin typeface="Franklin Gothic Book" panose="020B0503020102020204" pitchFamily="34" charset="0"/>
              </a:rPr>
              <a:t>Objectives</a:t>
            </a:r>
          </a:p>
        </p:txBody>
      </p:sp>
    </p:spTree>
    <p:extLst>
      <p:ext uri="{BB962C8B-B14F-4D97-AF65-F5344CB8AC3E}">
        <p14:creationId xmlns:p14="http://schemas.microsoft.com/office/powerpoint/2010/main" val="1153703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1" grpId="0"/>
      <p:bldP spid="12" grpId="0"/>
      <p:bldP spid="2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/>
          <p:cNvGrpSpPr/>
          <p:nvPr/>
        </p:nvGrpSpPr>
        <p:grpSpPr>
          <a:xfrm>
            <a:off x="301847" y="242937"/>
            <a:ext cx="43181" cy="324000"/>
            <a:chOff x="828535" y="1813758"/>
            <a:chExt cx="43181" cy="378000"/>
          </a:xfrm>
        </p:grpSpPr>
        <p:cxnSp>
          <p:nvCxnSpPr>
            <p:cNvPr id="34" name="Straight Connector 33"/>
            <p:cNvCxnSpPr/>
            <p:nvPr/>
          </p:nvCxnSpPr>
          <p:spPr>
            <a:xfrm>
              <a:off x="871716" y="1813758"/>
              <a:ext cx="0" cy="378000"/>
            </a:xfrm>
            <a:prstGeom prst="line">
              <a:avLst/>
            </a:prstGeom>
            <a:ln w="28575">
              <a:solidFill>
                <a:srgbClr val="F3C93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828535" y="1813758"/>
              <a:ext cx="0" cy="378000"/>
            </a:xfrm>
            <a:prstGeom prst="line">
              <a:avLst/>
            </a:prstGeom>
            <a:ln w="12700">
              <a:solidFill>
                <a:srgbClr val="23215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TextBox 35"/>
          <p:cNvSpPr txBox="1"/>
          <p:nvPr/>
        </p:nvSpPr>
        <p:spPr>
          <a:xfrm>
            <a:off x="420769" y="212577"/>
            <a:ext cx="1196161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900" dirty="0">
                <a:solidFill>
                  <a:srgbClr val="232153"/>
                </a:solidFill>
                <a:latin typeface="Franklin Gothic Medium" panose="020B0603020102020204" pitchFamily="34" charset="0"/>
              </a:rPr>
              <a:t>What </a:t>
            </a:r>
            <a:r>
              <a:rPr lang="en-IN" sz="1900" dirty="0">
                <a:solidFill>
                  <a:srgbClr val="232153"/>
                </a:solidFill>
                <a:latin typeface="Franklin Gothic Book" panose="020B0503020102020204" pitchFamily="34" charset="0"/>
              </a:rPr>
              <a:t>R Is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3768228" y="404937"/>
            <a:ext cx="5219521" cy="4345492"/>
            <a:chOff x="2427108" y="592135"/>
            <a:chExt cx="5219521" cy="4345492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68799" y="592135"/>
              <a:ext cx="4920802" cy="4023664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3904092" y="2428769"/>
              <a:ext cx="195602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rgbClr val="232153"/>
                  </a:solidFill>
                  <a:latin typeface="Franklin Gothic Medium" panose="020B0603020102020204" pitchFamily="34" charset="0"/>
                </a:rPr>
                <a:t>R</a:t>
              </a:r>
            </a:p>
            <a:p>
              <a:pPr algn="ctr"/>
              <a:r>
                <a:rPr lang="en-US" sz="2000" dirty="0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Programming</a:t>
              </a:r>
              <a:endParaRPr lang="en-IN" sz="2000" dirty="0">
                <a:solidFill>
                  <a:srgbClr val="232153"/>
                </a:solidFill>
                <a:latin typeface="Franklin Gothic Book" panose="020B0503020102020204" pitchFamily="34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267627" y="1065920"/>
              <a:ext cx="51297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144685"/>
                  </a:solidFill>
                  <a:latin typeface="Franklin Gothic Book" panose="020B0503020102020204" pitchFamily="34" charset="0"/>
                </a:rPr>
                <a:t>Free</a:t>
              </a:r>
              <a:endParaRPr lang="en-IN" sz="1200" dirty="0">
                <a:solidFill>
                  <a:srgbClr val="144685"/>
                </a:solidFill>
                <a:latin typeface="Franklin Gothic Book" panose="020B0503020102020204" pitchFamily="34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307898" y="1721277"/>
              <a:ext cx="99935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200"/>
                </a:lnSpc>
              </a:pPr>
              <a:r>
                <a:rPr lang="en-US" sz="1200" dirty="0">
                  <a:solidFill>
                    <a:srgbClr val="FF7428"/>
                  </a:solidFill>
                  <a:latin typeface="Franklin Gothic Book" panose="020B0503020102020204" pitchFamily="34" charset="0"/>
                </a:rPr>
                <a:t>Designed for statistics</a:t>
              </a:r>
              <a:endParaRPr lang="en-IN" sz="1200" dirty="0">
                <a:solidFill>
                  <a:srgbClr val="FF7428"/>
                </a:solidFill>
                <a:latin typeface="Franklin Gothic Book" panose="020B0503020102020204" pitchFamily="34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331755" y="3127198"/>
              <a:ext cx="1134521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200"/>
                </a:lnSpc>
              </a:pPr>
              <a:r>
                <a:rPr lang="en-US" sz="1200" dirty="0">
                  <a:solidFill>
                    <a:srgbClr val="1BC5FF"/>
                  </a:solidFill>
                  <a:latin typeface="Franklin Gothic Book" panose="020B0503020102020204" pitchFamily="34" charset="0"/>
                </a:rPr>
                <a:t>As powerful as your computer will allow</a:t>
              </a:r>
              <a:endParaRPr lang="en-IN" sz="1200" dirty="0">
                <a:solidFill>
                  <a:srgbClr val="1BC5FF"/>
                </a:solidFill>
                <a:latin typeface="Franklin Gothic Book" panose="020B0503020102020204" pitchFamily="34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176947" y="4537517"/>
              <a:ext cx="132535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200"/>
                </a:lnSpc>
              </a:pPr>
              <a:r>
                <a:rPr lang="en-US" sz="1200" dirty="0">
                  <a:solidFill>
                    <a:srgbClr val="007DDC"/>
                  </a:solidFill>
                  <a:latin typeface="Franklin Gothic Book" panose="020B0503020102020204" pitchFamily="34" charset="0"/>
                </a:rPr>
                <a:t>Conducive for web-applications</a:t>
              </a:r>
              <a:endParaRPr lang="en-IN" sz="1200" dirty="0">
                <a:solidFill>
                  <a:srgbClr val="007DDC"/>
                </a:solidFill>
                <a:latin typeface="Franklin Gothic Book" panose="020B0503020102020204" pitchFamily="34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654258" y="4020022"/>
              <a:ext cx="1233926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200"/>
                </a:lnSpc>
              </a:pPr>
              <a:r>
                <a:rPr lang="en-US" sz="1200" dirty="0">
                  <a:solidFill>
                    <a:srgbClr val="FF7428"/>
                  </a:solidFill>
                  <a:latin typeface="Franklin Gothic Book" panose="020B0503020102020204" pitchFamily="34" charset="0"/>
                </a:rPr>
                <a:t>Capable of </a:t>
              </a:r>
            </a:p>
            <a:p>
              <a:pPr>
                <a:lnSpc>
                  <a:spcPts val="1200"/>
                </a:lnSpc>
              </a:pPr>
              <a:r>
                <a:rPr lang="en-US" sz="1200" dirty="0">
                  <a:solidFill>
                    <a:srgbClr val="FF7428"/>
                  </a:solidFill>
                  <a:latin typeface="Franklin Gothic Book" panose="020B0503020102020204" pitchFamily="34" charset="0"/>
                </a:rPr>
                <a:t>end-to-end </a:t>
              </a:r>
            </a:p>
            <a:p>
              <a:pPr>
                <a:lnSpc>
                  <a:spcPts val="1200"/>
                </a:lnSpc>
              </a:pPr>
              <a:r>
                <a:rPr lang="en-US" sz="1200" dirty="0">
                  <a:solidFill>
                    <a:srgbClr val="FF7428"/>
                  </a:solidFill>
                  <a:latin typeface="Franklin Gothic Book" panose="020B0503020102020204" pitchFamily="34" charset="0"/>
                </a:rPr>
                <a:t>data processing</a:t>
              </a:r>
              <a:endParaRPr lang="en-IN" sz="1200" dirty="0">
                <a:solidFill>
                  <a:srgbClr val="FF7428"/>
                </a:solidFill>
                <a:latin typeface="Franklin Gothic Book" panose="020B0503020102020204" pitchFamily="34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056622" y="2536379"/>
              <a:ext cx="71229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200"/>
                </a:lnSpc>
              </a:pPr>
              <a:r>
                <a:rPr lang="en-US" sz="1200" dirty="0">
                  <a:solidFill>
                    <a:srgbClr val="23A0F6"/>
                  </a:solidFill>
                  <a:latin typeface="Franklin Gothic Book" panose="020B0503020102020204" pitchFamily="34" charset="0"/>
                </a:rPr>
                <a:t>Open Source</a:t>
              </a:r>
              <a:endParaRPr lang="en-IN" sz="1200" dirty="0">
                <a:solidFill>
                  <a:srgbClr val="23A0F6"/>
                </a:solidFill>
                <a:latin typeface="Franklin Gothic Book" panose="020B0503020102020204" pitchFamily="34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349322" y="4537517"/>
              <a:ext cx="129730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200"/>
                </a:lnSpc>
              </a:pPr>
              <a:r>
                <a:rPr lang="en-US" sz="1200" dirty="0">
                  <a:solidFill>
                    <a:srgbClr val="FFBD38"/>
                  </a:solidFill>
                  <a:latin typeface="Franklin Gothic Book" panose="020B0503020102020204" pitchFamily="34" charset="0"/>
                </a:rPr>
                <a:t>Supported by a huge community</a:t>
              </a:r>
              <a:endParaRPr lang="en-IN" sz="1200" dirty="0">
                <a:solidFill>
                  <a:srgbClr val="FFBD38"/>
                </a:solidFill>
                <a:latin typeface="Franklin Gothic Book" panose="020B0503020102020204" pitchFamily="34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427108" y="1416071"/>
              <a:ext cx="110613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200"/>
                </a:lnSpc>
              </a:pPr>
              <a:r>
                <a:rPr lang="en-US" sz="1200" dirty="0">
                  <a:solidFill>
                    <a:srgbClr val="FFC039"/>
                  </a:solidFill>
                  <a:latin typeface="Franklin Gothic Book" panose="020B0503020102020204" pitchFamily="34" charset="0"/>
                </a:rPr>
                <a:t>Easy to </a:t>
              </a:r>
            </a:p>
            <a:p>
              <a:pPr>
                <a:lnSpc>
                  <a:spcPts val="1200"/>
                </a:lnSpc>
              </a:pPr>
              <a:r>
                <a:rPr lang="en-US" sz="1200" dirty="0">
                  <a:solidFill>
                    <a:srgbClr val="FFC039"/>
                  </a:solidFill>
                  <a:latin typeface="Franklin Gothic Book" panose="020B0503020102020204" pitchFamily="34" charset="0"/>
                </a:rPr>
                <a:t>learn and use</a:t>
              </a:r>
              <a:endParaRPr lang="en-IN" sz="1200" dirty="0">
                <a:solidFill>
                  <a:srgbClr val="FFC039"/>
                </a:solidFill>
                <a:latin typeface="Franklin Gothic Book" panose="020B0503020102020204" pitchFamily="34" charset="0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5AAE7A84-ED0F-F444-B813-615FA19B644E}"/>
              </a:ext>
            </a:extLst>
          </p:cNvPr>
          <p:cNvSpPr txBox="1"/>
          <p:nvPr/>
        </p:nvSpPr>
        <p:spPr>
          <a:xfrm>
            <a:off x="443187" y="1078654"/>
            <a:ext cx="2347485" cy="347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first official release came in 1995</a:t>
            </a:r>
          </a:p>
          <a:p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 is an extended implementation of the S programming language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Designed for statistics and graphics</a:t>
            </a:r>
          </a:p>
        </p:txBody>
      </p:sp>
    </p:spTree>
    <p:extLst>
      <p:ext uri="{BB962C8B-B14F-4D97-AF65-F5344CB8AC3E}">
        <p14:creationId xmlns:p14="http://schemas.microsoft.com/office/powerpoint/2010/main" val="1784576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992" y="594411"/>
            <a:ext cx="8734417" cy="473114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804611" y="2008925"/>
            <a:ext cx="2017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800" dirty="0">
                <a:solidFill>
                  <a:schemeClr val="bg1"/>
                </a:solidFill>
                <a:latin typeface="Franklin Gothic Medium" panose="020B0603020102020204" pitchFamily="34" charset="0"/>
              </a:rPr>
              <a:t>Scripts, </a:t>
            </a:r>
            <a:r>
              <a:rPr lang="en-IN" sz="1800" dirty="0">
                <a:solidFill>
                  <a:schemeClr val="bg1"/>
                </a:solidFill>
                <a:latin typeface="Franklin Gothic Book" panose="020B0503020102020204" pitchFamily="34" charset="0"/>
              </a:rPr>
              <a:t>Notebooks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1742936" y="2050378"/>
            <a:ext cx="43181" cy="288000"/>
            <a:chOff x="828535" y="1813758"/>
            <a:chExt cx="43181" cy="378000"/>
          </a:xfrm>
        </p:grpSpPr>
        <p:cxnSp>
          <p:nvCxnSpPr>
            <p:cNvPr id="10" name="Straight Connector 9"/>
            <p:cNvCxnSpPr/>
            <p:nvPr/>
          </p:nvCxnSpPr>
          <p:spPr>
            <a:xfrm>
              <a:off x="871716" y="1813758"/>
              <a:ext cx="0" cy="378000"/>
            </a:xfrm>
            <a:prstGeom prst="line">
              <a:avLst/>
            </a:prstGeom>
            <a:ln w="28575">
              <a:solidFill>
                <a:srgbClr val="F3C93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828535" y="1813758"/>
              <a:ext cx="0" cy="37800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1633923" y="4213942"/>
            <a:ext cx="2358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800" dirty="0">
                <a:solidFill>
                  <a:schemeClr val="bg1"/>
                </a:solidFill>
                <a:latin typeface="Franklin Gothic Medium" panose="020B0603020102020204" pitchFamily="34" charset="0"/>
              </a:rPr>
              <a:t>Console, Terminal, etc</a:t>
            </a:r>
            <a:endParaRPr lang="en-IN" sz="1800" dirty="0">
              <a:solidFill>
                <a:schemeClr val="bg1"/>
              </a:solidFill>
              <a:latin typeface="Franklin Gothic Book" panose="020B0503020102020204" pitchFamily="34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1590742" y="4275209"/>
            <a:ext cx="43181" cy="288000"/>
            <a:chOff x="828535" y="1813758"/>
            <a:chExt cx="43181" cy="378000"/>
          </a:xfrm>
        </p:grpSpPr>
        <p:cxnSp>
          <p:nvCxnSpPr>
            <p:cNvPr id="14" name="Straight Connector 13"/>
            <p:cNvCxnSpPr/>
            <p:nvPr/>
          </p:nvCxnSpPr>
          <p:spPr>
            <a:xfrm>
              <a:off x="871716" y="1813758"/>
              <a:ext cx="0" cy="378000"/>
            </a:xfrm>
            <a:prstGeom prst="line">
              <a:avLst/>
            </a:prstGeom>
            <a:ln w="28575">
              <a:solidFill>
                <a:srgbClr val="F3C93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828535" y="1813758"/>
              <a:ext cx="0" cy="37800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/>
          <p:cNvSpPr txBox="1"/>
          <p:nvPr/>
        </p:nvSpPr>
        <p:spPr>
          <a:xfrm>
            <a:off x="5955875" y="1834686"/>
            <a:ext cx="2288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800" dirty="0">
                <a:solidFill>
                  <a:schemeClr val="bg1"/>
                </a:solidFill>
                <a:latin typeface="Franklin Gothic Medium" panose="020B0603020102020204" pitchFamily="34" charset="0"/>
              </a:rPr>
              <a:t>Environment, </a:t>
            </a:r>
            <a:r>
              <a:rPr lang="en-IN" sz="1800" dirty="0">
                <a:solidFill>
                  <a:schemeClr val="bg1"/>
                </a:solidFill>
                <a:latin typeface="Franklin Gothic Book" panose="020B0503020102020204" pitchFamily="34" charset="0"/>
              </a:rPr>
              <a:t>Git, etc.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5886885" y="1868824"/>
            <a:ext cx="43181" cy="288000"/>
            <a:chOff x="828535" y="1813758"/>
            <a:chExt cx="43181" cy="378000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871716" y="1813758"/>
              <a:ext cx="0" cy="378000"/>
            </a:xfrm>
            <a:prstGeom prst="line">
              <a:avLst/>
            </a:prstGeom>
            <a:ln w="28575">
              <a:solidFill>
                <a:srgbClr val="F3C93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828535" y="1813758"/>
              <a:ext cx="0" cy="37800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/>
          <p:cNvSpPr txBox="1"/>
          <p:nvPr/>
        </p:nvSpPr>
        <p:spPr>
          <a:xfrm>
            <a:off x="6592349" y="3752277"/>
            <a:ext cx="13482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800" dirty="0">
                <a:solidFill>
                  <a:schemeClr val="bg1"/>
                </a:solidFill>
                <a:latin typeface="Franklin Gothic Medium" panose="020B0603020102020204" pitchFamily="34" charset="0"/>
              </a:rPr>
              <a:t>Files, </a:t>
            </a:r>
            <a:r>
              <a:rPr lang="en-IN" sz="1800" dirty="0">
                <a:solidFill>
                  <a:schemeClr val="bg1"/>
                </a:solidFill>
                <a:latin typeface="Franklin Gothic Book" panose="020B0503020102020204" pitchFamily="34" charset="0"/>
              </a:rPr>
              <a:t>Plots, </a:t>
            </a:r>
          </a:p>
          <a:p>
            <a:r>
              <a:rPr lang="en-IN" sz="1800" dirty="0">
                <a:solidFill>
                  <a:schemeClr val="bg1"/>
                </a:solidFill>
                <a:latin typeface="Franklin Gothic Book" panose="020B0503020102020204" pitchFamily="34" charset="0"/>
              </a:rPr>
              <a:t>Help, etc.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6523359" y="3786415"/>
            <a:ext cx="43181" cy="288000"/>
            <a:chOff x="828535" y="1813758"/>
            <a:chExt cx="43181" cy="378000"/>
          </a:xfrm>
        </p:grpSpPr>
        <p:cxnSp>
          <p:nvCxnSpPr>
            <p:cNvPr id="22" name="Straight Connector 21"/>
            <p:cNvCxnSpPr/>
            <p:nvPr/>
          </p:nvCxnSpPr>
          <p:spPr>
            <a:xfrm>
              <a:off x="871716" y="1813758"/>
              <a:ext cx="0" cy="378000"/>
            </a:xfrm>
            <a:prstGeom prst="line">
              <a:avLst/>
            </a:prstGeom>
            <a:ln w="28575">
              <a:solidFill>
                <a:srgbClr val="F3C93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828535" y="1813758"/>
              <a:ext cx="0" cy="37800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/>
          <p:cNvGrpSpPr/>
          <p:nvPr/>
        </p:nvGrpSpPr>
        <p:grpSpPr>
          <a:xfrm>
            <a:off x="301847" y="242937"/>
            <a:ext cx="43181" cy="324000"/>
            <a:chOff x="828535" y="1813758"/>
            <a:chExt cx="43181" cy="378000"/>
          </a:xfrm>
        </p:grpSpPr>
        <p:cxnSp>
          <p:nvCxnSpPr>
            <p:cNvPr id="41" name="Straight Connector 40"/>
            <p:cNvCxnSpPr/>
            <p:nvPr/>
          </p:nvCxnSpPr>
          <p:spPr>
            <a:xfrm>
              <a:off x="871716" y="1813758"/>
              <a:ext cx="0" cy="378000"/>
            </a:xfrm>
            <a:prstGeom prst="line">
              <a:avLst/>
            </a:prstGeom>
            <a:ln w="28575">
              <a:solidFill>
                <a:srgbClr val="F3C93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828535" y="1813758"/>
              <a:ext cx="0" cy="378000"/>
            </a:xfrm>
            <a:prstGeom prst="line">
              <a:avLst/>
            </a:prstGeom>
            <a:ln w="12700">
              <a:solidFill>
                <a:srgbClr val="23215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TextBox 42"/>
          <p:cNvSpPr txBox="1"/>
          <p:nvPr/>
        </p:nvSpPr>
        <p:spPr>
          <a:xfrm>
            <a:off x="420769" y="212577"/>
            <a:ext cx="1735860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900" b="1" dirty="0">
                <a:solidFill>
                  <a:srgbClr val="232153"/>
                </a:solidFill>
                <a:latin typeface="Franklin Gothic Medium" panose="020B0603020102020204" pitchFamily="34" charset="0"/>
              </a:rPr>
              <a:t>R</a:t>
            </a:r>
            <a:r>
              <a:rPr lang="en-IN" sz="1900" b="1" dirty="0">
                <a:solidFill>
                  <a:srgbClr val="232153"/>
                </a:solidFill>
                <a:latin typeface="Franklin Gothic Book" panose="020B0503020102020204" pitchFamily="34" charset="0"/>
              </a:rPr>
              <a:t>Studio</a:t>
            </a:r>
            <a:r>
              <a:rPr lang="en-IN" sz="1900" dirty="0">
                <a:solidFill>
                  <a:srgbClr val="232153"/>
                </a:solidFill>
                <a:latin typeface="Franklin Gothic Book" panose="020B0503020102020204" pitchFamily="34" charset="0"/>
              </a:rPr>
              <a:t> Layout</a:t>
            </a:r>
          </a:p>
        </p:txBody>
      </p:sp>
    </p:spTree>
    <p:extLst>
      <p:ext uri="{BB962C8B-B14F-4D97-AF65-F5344CB8AC3E}">
        <p14:creationId xmlns:p14="http://schemas.microsoft.com/office/powerpoint/2010/main" val="3487522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  <p:bldP spid="16" grpId="0"/>
      <p:bldP spid="20" grpId="0"/>
      <p:bldP spid="4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189" y="588397"/>
            <a:ext cx="3548281" cy="430872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2255" y="588397"/>
            <a:ext cx="3536786" cy="4308723"/>
          </a:xfrm>
          <a:prstGeom prst="rect">
            <a:avLst/>
          </a:prstGeom>
        </p:spPr>
      </p:pic>
      <p:grpSp>
        <p:nvGrpSpPr>
          <p:cNvPr id="24" name="Group 23"/>
          <p:cNvGrpSpPr/>
          <p:nvPr/>
        </p:nvGrpSpPr>
        <p:grpSpPr>
          <a:xfrm>
            <a:off x="301847" y="242937"/>
            <a:ext cx="43181" cy="324000"/>
            <a:chOff x="828535" y="1813758"/>
            <a:chExt cx="43181" cy="378000"/>
          </a:xfrm>
        </p:grpSpPr>
        <p:cxnSp>
          <p:nvCxnSpPr>
            <p:cNvPr id="25" name="Straight Connector 24"/>
            <p:cNvCxnSpPr/>
            <p:nvPr/>
          </p:nvCxnSpPr>
          <p:spPr>
            <a:xfrm>
              <a:off x="871716" y="1813758"/>
              <a:ext cx="0" cy="378000"/>
            </a:xfrm>
            <a:prstGeom prst="line">
              <a:avLst/>
            </a:prstGeom>
            <a:ln w="28575">
              <a:solidFill>
                <a:srgbClr val="F3C93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828535" y="1813758"/>
              <a:ext cx="0" cy="378000"/>
            </a:xfrm>
            <a:prstGeom prst="line">
              <a:avLst/>
            </a:prstGeom>
            <a:ln w="12700">
              <a:solidFill>
                <a:srgbClr val="23215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Box 26"/>
          <p:cNvSpPr txBox="1"/>
          <p:nvPr/>
        </p:nvSpPr>
        <p:spPr>
          <a:xfrm>
            <a:off x="420769" y="212577"/>
            <a:ext cx="2808141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900" dirty="0">
                <a:solidFill>
                  <a:srgbClr val="232153"/>
                </a:solidFill>
                <a:latin typeface="Franklin Gothic Medium" panose="020B0603020102020204" pitchFamily="34" charset="0"/>
              </a:rPr>
              <a:t>Scripts </a:t>
            </a:r>
            <a:r>
              <a:rPr lang="en-IN" sz="1900" dirty="0">
                <a:solidFill>
                  <a:srgbClr val="232153"/>
                </a:solidFill>
                <a:latin typeface="Franklin Gothic Book" panose="020B0503020102020204" pitchFamily="34" charset="0"/>
              </a:rPr>
              <a:t>Versus Notebooks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B8550E-AFB3-764B-BE63-57E977B2BB01}"/>
              </a:ext>
            </a:extLst>
          </p:cNvPr>
          <p:cNvSpPr txBox="1"/>
          <p:nvPr/>
        </p:nvSpPr>
        <p:spPr>
          <a:xfrm>
            <a:off x="2357120" y="4930454"/>
            <a:ext cx="871790" cy="3739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*.R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768501-00EB-5646-9DF9-14F9047F1B83}"/>
              </a:ext>
            </a:extLst>
          </p:cNvPr>
          <p:cNvSpPr txBox="1"/>
          <p:nvPr/>
        </p:nvSpPr>
        <p:spPr>
          <a:xfrm>
            <a:off x="6554753" y="4930454"/>
            <a:ext cx="871790" cy="3739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*.</a:t>
            </a:r>
            <a:r>
              <a:rPr lang="en-US" dirty="0" err="1"/>
              <a:t>Rmd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2364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/>
          <p:cNvGrpSpPr/>
          <p:nvPr/>
        </p:nvGrpSpPr>
        <p:grpSpPr>
          <a:xfrm>
            <a:off x="301847" y="242937"/>
            <a:ext cx="43181" cy="324000"/>
            <a:chOff x="828535" y="1813758"/>
            <a:chExt cx="43181" cy="378000"/>
          </a:xfrm>
        </p:grpSpPr>
        <p:cxnSp>
          <p:nvCxnSpPr>
            <p:cNvPr id="25" name="Straight Connector 24"/>
            <p:cNvCxnSpPr/>
            <p:nvPr/>
          </p:nvCxnSpPr>
          <p:spPr>
            <a:xfrm>
              <a:off x="871716" y="1813758"/>
              <a:ext cx="0" cy="378000"/>
            </a:xfrm>
            <a:prstGeom prst="line">
              <a:avLst/>
            </a:prstGeom>
            <a:ln w="28575">
              <a:solidFill>
                <a:srgbClr val="F3C93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828535" y="1813758"/>
              <a:ext cx="0" cy="378000"/>
            </a:xfrm>
            <a:prstGeom prst="line">
              <a:avLst/>
            </a:prstGeom>
            <a:ln w="12700">
              <a:solidFill>
                <a:srgbClr val="23215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Box 26"/>
          <p:cNvSpPr txBox="1"/>
          <p:nvPr/>
        </p:nvSpPr>
        <p:spPr>
          <a:xfrm>
            <a:off x="420769" y="212577"/>
            <a:ext cx="2751459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900" dirty="0">
                <a:solidFill>
                  <a:srgbClr val="232153"/>
                </a:solidFill>
                <a:latin typeface="Franklin Gothic Medium" panose="020B0603020102020204" pitchFamily="34" charset="0"/>
              </a:rPr>
              <a:t>Lab </a:t>
            </a:r>
            <a:r>
              <a:rPr lang="en-IN" sz="1900" dirty="0">
                <a:solidFill>
                  <a:srgbClr val="232153"/>
                </a:solidFill>
                <a:latin typeface="Franklin Gothic Book" panose="020B0503020102020204" pitchFamily="34" charset="0"/>
              </a:rPr>
              <a:t>Basic Arithmetic in R</a:t>
            </a:r>
          </a:p>
        </p:txBody>
      </p:sp>
      <p:pic>
        <p:nvPicPr>
          <p:cNvPr id="6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EA923361-4DA5-0642-BC1B-D891AB0CBC7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2381" y="739830"/>
            <a:ext cx="4218593" cy="441313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46714EA-70C3-174C-A7E1-E21E8E6F5795}"/>
              </a:ext>
            </a:extLst>
          </p:cNvPr>
          <p:cNvSpPr txBox="1"/>
          <p:nvPr/>
        </p:nvSpPr>
        <p:spPr>
          <a:xfrm>
            <a:off x="420769" y="1005840"/>
            <a:ext cx="4974191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Lab Goals: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600" dirty="0"/>
              <a:t>Navigating RStudio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600" dirty="0"/>
              <a:t>Basic mathematical calculations in R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600" dirty="0"/>
              <a:t>Variable assignments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600" dirty="0"/>
              <a:t>Inspect variables in the global environment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600" dirty="0"/>
              <a:t>Clean variables in the global environment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600" dirty="0"/>
              <a:t>Output formatting using </a:t>
            </a:r>
            <a:r>
              <a:rPr lang="en-US" sz="1600" dirty="0" err="1"/>
              <a:t>sprintf</a:t>
            </a:r>
            <a:r>
              <a:rPr lang="en-US" sz="1600" dirty="0"/>
              <a:t>()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600" dirty="0"/>
              <a:t>Code comments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600" dirty="0" err="1"/>
              <a:t>rmarkdown</a:t>
            </a:r>
            <a:endParaRPr lang="en-US" sz="1600" dirty="0"/>
          </a:p>
          <a:p>
            <a:pPr marL="457200" indent="-457200">
              <a:buFont typeface="+mj-lt"/>
              <a:buAutoNum type="arabicPeriod"/>
            </a:pPr>
            <a:r>
              <a:rPr lang="en-US" sz="1600" dirty="0"/>
              <a:t>Get help on functions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600" dirty="0"/>
              <a:t>Knit the notebook into HTML for publishing</a:t>
            </a:r>
          </a:p>
        </p:txBody>
      </p:sp>
    </p:spTree>
    <p:extLst>
      <p:ext uri="{BB962C8B-B14F-4D97-AF65-F5344CB8AC3E}">
        <p14:creationId xmlns:p14="http://schemas.microsoft.com/office/powerpoint/2010/main" val="3806642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Group 67"/>
          <p:cNvGrpSpPr/>
          <p:nvPr/>
        </p:nvGrpSpPr>
        <p:grpSpPr>
          <a:xfrm>
            <a:off x="2316854" y="840747"/>
            <a:ext cx="5424693" cy="2671200"/>
            <a:chOff x="1851238" y="1082142"/>
            <a:chExt cx="5424693" cy="2671200"/>
          </a:xfrm>
        </p:grpSpPr>
        <p:sp>
          <p:nvSpPr>
            <p:cNvPr id="63" name="Rectangle 62"/>
            <p:cNvSpPr/>
            <p:nvPr/>
          </p:nvSpPr>
          <p:spPr>
            <a:xfrm>
              <a:off x="1851238" y="1082142"/>
              <a:ext cx="5424693" cy="2671200"/>
            </a:xfrm>
            <a:prstGeom prst="rect">
              <a:avLst/>
            </a:prstGeom>
            <a:solidFill>
              <a:srgbClr val="C3F1FF"/>
            </a:solidFill>
            <a:ln>
              <a:noFill/>
            </a:ln>
            <a:effectLst>
              <a:outerShdw blurRad="50800" sx="101000" sy="101000" algn="ctr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5" name="Rectangle 64"/>
            <p:cNvSpPr/>
            <p:nvPr/>
          </p:nvSpPr>
          <p:spPr>
            <a:xfrm>
              <a:off x="4576050" y="1126939"/>
              <a:ext cx="2659044" cy="352800"/>
            </a:xfrm>
            <a:prstGeom prst="rect">
              <a:avLst/>
            </a:prstGeom>
            <a:solidFill>
              <a:srgbClr val="0138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-900000" algn="ctr"/>
              <a:endParaRPr lang="en-IN" sz="1600" dirty="0">
                <a:latin typeface="Franklin Gothic Book" panose="020B0503020102020204" pitchFamily="34" charset="0"/>
              </a:endParaRPr>
            </a:p>
          </p:txBody>
        </p:sp>
        <p:sp>
          <p:nvSpPr>
            <p:cNvPr id="66" name="Rectangle 65"/>
            <p:cNvSpPr/>
            <p:nvPr/>
          </p:nvSpPr>
          <p:spPr>
            <a:xfrm>
              <a:off x="1897701" y="1126939"/>
              <a:ext cx="2660400" cy="352800"/>
            </a:xfrm>
            <a:prstGeom prst="rect">
              <a:avLst/>
            </a:prstGeom>
            <a:solidFill>
              <a:srgbClr val="0138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-900000" algn="ctr"/>
              <a:endParaRPr lang="en-IN" sz="1600" dirty="0">
                <a:latin typeface="Franklin Gothic Book" panose="020B0503020102020204" pitchFamily="34" charset="0"/>
              </a:endParaRPr>
            </a:p>
          </p:txBody>
        </p:sp>
        <p:sp>
          <p:nvSpPr>
            <p:cNvPr id="4" name="Rectangle 3"/>
            <p:cNvSpPr/>
            <p:nvPr/>
          </p:nvSpPr>
          <p:spPr>
            <a:xfrm>
              <a:off x="4573644" y="1496255"/>
              <a:ext cx="2659044" cy="352800"/>
            </a:xfrm>
            <a:prstGeom prst="rect">
              <a:avLst/>
            </a:prstGeom>
            <a:solidFill>
              <a:srgbClr val="5B9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-900000" algn="ctr"/>
              <a:endParaRPr lang="en-IN" sz="1600" dirty="0">
                <a:latin typeface="Franklin Gothic Book" panose="020B0503020102020204" pitchFamily="34" charset="0"/>
              </a:endParaRPr>
            </a:p>
          </p:txBody>
        </p:sp>
        <p:sp>
          <p:nvSpPr>
            <p:cNvPr id="5" name="Rectangle 4"/>
            <p:cNvSpPr/>
            <p:nvPr/>
          </p:nvSpPr>
          <p:spPr>
            <a:xfrm>
              <a:off x="1895295" y="1496254"/>
              <a:ext cx="2660400" cy="352800"/>
            </a:xfrm>
            <a:prstGeom prst="rect">
              <a:avLst/>
            </a:prstGeom>
            <a:solidFill>
              <a:srgbClr val="5B9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-900000" algn="ctr"/>
              <a:endParaRPr lang="en-IN" sz="1600" dirty="0">
                <a:latin typeface="Franklin Gothic Book" panose="020B0503020102020204" pitchFamily="34" charset="0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4573644" y="1867335"/>
              <a:ext cx="2659044" cy="353683"/>
            </a:xfrm>
            <a:prstGeom prst="rect">
              <a:avLst/>
            </a:prstGeom>
            <a:solidFill>
              <a:srgbClr val="A5A5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-900000" algn="ctr"/>
              <a:endParaRPr lang="en-IN" sz="1600" dirty="0">
                <a:latin typeface="Franklin Gothic Book" panose="020B0503020102020204" pitchFamily="34" charset="0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1895295" y="1867335"/>
              <a:ext cx="2660400" cy="353683"/>
            </a:xfrm>
            <a:prstGeom prst="rect">
              <a:avLst/>
            </a:prstGeom>
            <a:solidFill>
              <a:srgbClr val="A5A5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-900000" algn="ctr"/>
              <a:endParaRPr lang="en-IN" sz="1600" dirty="0">
                <a:latin typeface="Franklin Gothic Book" panose="020B0503020102020204" pitchFamily="34" charset="0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4573644" y="2239298"/>
              <a:ext cx="2659044" cy="353683"/>
            </a:xfrm>
            <a:prstGeom prst="rect">
              <a:avLst/>
            </a:prstGeom>
            <a:solidFill>
              <a:srgbClr val="ED7D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-900000" algn="ctr"/>
              <a:endParaRPr lang="en-IN" sz="1600" dirty="0">
                <a:latin typeface="Franklin Gothic Book" panose="020B0503020102020204" pitchFamily="34" charset="0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895295" y="2239298"/>
              <a:ext cx="2660400" cy="353683"/>
            </a:xfrm>
            <a:prstGeom prst="rect">
              <a:avLst/>
            </a:prstGeom>
            <a:solidFill>
              <a:srgbClr val="ED7D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-900000" algn="ctr"/>
              <a:endParaRPr lang="en-IN" sz="1600" dirty="0">
                <a:latin typeface="Franklin Gothic Book" panose="020B0503020102020204" pitchFamily="34" charset="0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573644" y="2611261"/>
              <a:ext cx="2659044" cy="353683"/>
            </a:xfrm>
            <a:prstGeom prst="rect">
              <a:avLst/>
            </a:prstGeom>
            <a:solidFill>
              <a:srgbClr val="70AD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-900000" algn="ctr"/>
              <a:endParaRPr lang="en-IN" sz="1600" dirty="0">
                <a:latin typeface="Franklin Gothic Book" panose="020B0503020102020204" pitchFamily="34" charset="0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895295" y="2611261"/>
              <a:ext cx="2660400" cy="353683"/>
            </a:xfrm>
            <a:prstGeom prst="rect">
              <a:avLst/>
            </a:prstGeom>
            <a:solidFill>
              <a:srgbClr val="70AD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-900000" algn="ctr"/>
              <a:endParaRPr lang="en-IN" sz="1600" dirty="0">
                <a:latin typeface="Franklin Gothic Book" panose="020B0503020102020204" pitchFamily="34" charset="0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4573644" y="2983224"/>
              <a:ext cx="2659044" cy="353683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-900000" algn="ctr"/>
              <a:endParaRPr lang="en-IN" sz="1600" dirty="0">
                <a:latin typeface="Franklin Gothic Book" panose="020B0503020102020204" pitchFamily="34" charset="0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895295" y="2983224"/>
              <a:ext cx="2660400" cy="353683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-900000" algn="ctr"/>
              <a:endParaRPr lang="en-IN" sz="1600" dirty="0">
                <a:latin typeface="Franklin Gothic Book" panose="020B0503020102020204" pitchFamily="34" charset="0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573644" y="3355185"/>
              <a:ext cx="2659044" cy="353683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-900000" algn="ctr"/>
              <a:endParaRPr lang="en-IN" sz="1600" dirty="0">
                <a:latin typeface="Franklin Gothic Book" panose="020B0503020102020204" pitchFamily="34" charset="0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895295" y="3355185"/>
              <a:ext cx="2660400" cy="353683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-900000" algn="ctr"/>
              <a:endParaRPr lang="en-IN" sz="1600" dirty="0">
                <a:latin typeface="Franklin Gothic Book" panose="020B0503020102020204" pitchFamily="34" charset="0"/>
              </a:endParaRPr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2804356" y="1164840"/>
              <a:ext cx="84709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  <a:latin typeface="Franklin Gothic Demi" panose="020B0703020102020204" pitchFamily="34" charset="0"/>
                </a:rPr>
                <a:t>Data Type</a:t>
              </a:r>
              <a:endParaRPr lang="en-IN" sz="1200" dirty="0">
                <a:solidFill>
                  <a:schemeClr val="bg1"/>
                </a:solidFill>
                <a:latin typeface="Franklin Gothic Demi" panose="020B0703020102020204" pitchFamily="34" charset="0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5488279" y="1164840"/>
              <a:ext cx="83458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  <a:latin typeface="Franklin Gothic Demi" panose="020B0703020102020204" pitchFamily="34" charset="0"/>
                </a:rPr>
                <a:t>Examples</a:t>
              </a:r>
              <a:endParaRPr lang="en-IN" sz="1200" dirty="0">
                <a:solidFill>
                  <a:schemeClr val="bg1"/>
                </a:solidFill>
                <a:latin typeface="Franklin Gothic Demi" panose="020B0703020102020204" pitchFamily="34" charset="0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2678519" y="1534155"/>
              <a:ext cx="10939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latin typeface="Franklin Gothic Book" panose="020B0503020102020204" pitchFamily="34" charset="0"/>
                </a:rPr>
                <a:t>Numeric/float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2906049" y="1905677"/>
              <a:ext cx="63889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latin typeface="Franklin Gothic Book" panose="020B0503020102020204" pitchFamily="34" charset="0"/>
                </a:rPr>
                <a:t>Integer</a:t>
              </a:r>
              <a:endParaRPr lang="en-IN" sz="1200" dirty="0">
                <a:latin typeface="Franklin Gothic Book" panose="020B0503020102020204" pitchFamily="34" charset="0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2596669" y="2277640"/>
              <a:ext cx="125765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latin typeface="Franklin Gothic Book" panose="020B0503020102020204" pitchFamily="34" charset="0"/>
                </a:rPr>
                <a:t>Character/string</a:t>
              </a:r>
              <a:endParaRPr lang="en-IN" sz="1200" dirty="0">
                <a:latin typeface="Franklin Gothic Book" panose="020B0503020102020204" pitchFamily="34" charset="0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2929869" y="2649603"/>
              <a:ext cx="59125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latin typeface="Franklin Gothic Book" panose="020B0503020102020204" pitchFamily="34" charset="0"/>
                </a:rPr>
                <a:t>Factor</a:t>
              </a:r>
              <a:endParaRPr lang="en-IN" sz="1200" dirty="0">
                <a:latin typeface="Franklin Gothic Book" panose="020B0503020102020204" pitchFamily="34" charset="0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603370" y="3021566"/>
              <a:ext cx="124425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latin typeface="Franklin Gothic Book" panose="020B0503020102020204" pitchFamily="34" charset="0"/>
                </a:rPr>
                <a:t>Logical/Boolean</a:t>
              </a:r>
              <a:endParaRPr lang="en-IN" sz="1200" dirty="0">
                <a:latin typeface="Franklin Gothic Book" panose="020B0503020102020204" pitchFamily="34" charset="0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2979787" y="3393527"/>
              <a:ext cx="49141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  <a:latin typeface="Franklin Gothic Book" panose="020B0503020102020204" pitchFamily="34" charset="0"/>
                </a:rPr>
                <a:t>Date</a:t>
              </a:r>
              <a:endParaRPr lang="en-IN" sz="1200" dirty="0">
                <a:solidFill>
                  <a:schemeClr val="bg1"/>
                </a:solidFill>
                <a:latin typeface="Franklin Gothic Book" panose="020B0503020102020204" pitchFamily="34" charset="0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5665248" y="1512076"/>
              <a:ext cx="47583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latin typeface="Franklin Gothic Book" panose="020B0503020102020204" pitchFamily="34" charset="0"/>
                </a:rPr>
                <a:t>0.17</a:t>
              </a:r>
              <a:endParaRPr lang="en-IN" sz="1200" dirty="0">
                <a:latin typeface="Franklin Gothic Book" panose="020B0503020102020204" pitchFamily="34" charset="0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5470131" y="1905677"/>
              <a:ext cx="86607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latin typeface="Franklin Gothic Book" panose="020B0503020102020204" pitchFamily="34" charset="0"/>
                </a:rPr>
                <a:t>1, 10, 100</a:t>
              </a:r>
              <a:endParaRPr lang="en-IN" sz="1200" dirty="0">
                <a:latin typeface="Franklin Gothic Book" panose="020B0503020102020204" pitchFamily="34" charset="0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5515143" y="2277640"/>
              <a:ext cx="77604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latin typeface="Franklin Gothic Book" panose="020B0503020102020204" pitchFamily="34" charset="0"/>
                </a:rPr>
                <a:t>“I love R”</a:t>
              </a:r>
              <a:endParaRPr lang="en-IN" sz="1200" dirty="0">
                <a:latin typeface="Franklin Gothic Book" panose="020B0503020102020204" pitchFamily="34" charset="0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4805077" y="2649603"/>
              <a:ext cx="219617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latin typeface="Franklin Gothic Book" panose="020B0503020102020204" pitchFamily="34" charset="0"/>
                </a:rPr>
                <a:t>“group 1”, “group 2”, “group 3”</a:t>
              </a:r>
              <a:endParaRPr lang="en-IN" sz="1200" dirty="0">
                <a:latin typeface="Franklin Gothic Book" panose="020B0503020102020204" pitchFamily="34" charset="0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5401459" y="3021566"/>
              <a:ext cx="100341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latin typeface="Franklin Gothic Book" panose="020B0503020102020204" pitchFamily="34" charset="0"/>
                </a:rPr>
                <a:t>TRUE/FALSE</a:t>
              </a:r>
              <a:endParaRPr lang="en-IN" sz="1200" dirty="0">
                <a:latin typeface="Franklin Gothic Book" panose="020B0503020102020204" pitchFamily="34" charset="0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5389275" y="3393527"/>
              <a:ext cx="102778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  <a:latin typeface="Franklin Gothic Book" panose="020B0503020102020204" pitchFamily="34" charset="0"/>
                </a:rPr>
                <a:t>07/19/2021</a:t>
              </a:r>
              <a:endParaRPr lang="en-IN" sz="1200" dirty="0">
                <a:solidFill>
                  <a:schemeClr val="bg1"/>
                </a:solidFill>
                <a:latin typeface="Franklin Gothic Book" panose="020B0503020102020204" pitchFamily="34" charset="0"/>
              </a:endParaRPr>
            </a:p>
          </p:txBody>
        </p:sp>
      </p:grpSp>
      <p:graphicFrame>
        <p:nvGraphicFramePr>
          <p:cNvPr id="48" name="Table 4">
            <a:extLst>
              <a:ext uri="{FF2B5EF4-FFF2-40B4-BE49-F238E27FC236}">
                <a16:creationId xmlns:a16="http://schemas.microsoft.com/office/drawing/2014/main" id="{8353611D-EF96-479E-9C48-A859791AF2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1935097"/>
              </p:ext>
            </p:extLst>
          </p:nvPr>
        </p:nvGraphicFramePr>
        <p:xfrm>
          <a:off x="2025812" y="4142271"/>
          <a:ext cx="1456508" cy="7478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4127">
                  <a:extLst>
                    <a:ext uri="{9D8B030D-6E8A-4147-A177-3AD203B41FA5}">
                      <a16:colId xmlns:a16="http://schemas.microsoft.com/office/drawing/2014/main" val="2848952524"/>
                    </a:ext>
                  </a:extLst>
                </a:gridCol>
                <a:gridCol w="364127">
                  <a:extLst>
                    <a:ext uri="{9D8B030D-6E8A-4147-A177-3AD203B41FA5}">
                      <a16:colId xmlns:a16="http://schemas.microsoft.com/office/drawing/2014/main" val="719263076"/>
                    </a:ext>
                  </a:extLst>
                </a:gridCol>
                <a:gridCol w="364127">
                  <a:extLst>
                    <a:ext uri="{9D8B030D-6E8A-4147-A177-3AD203B41FA5}">
                      <a16:colId xmlns:a16="http://schemas.microsoft.com/office/drawing/2014/main" val="867038259"/>
                    </a:ext>
                  </a:extLst>
                </a:gridCol>
                <a:gridCol w="364127">
                  <a:extLst>
                    <a:ext uri="{9D8B030D-6E8A-4147-A177-3AD203B41FA5}">
                      <a16:colId xmlns:a16="http://schemas.microsoft.com/office/drawing/2014/main" val="808360597"/>
                    </a:ext>
                  </a:extLst>
                </a:gridCol>
              </a:tblGrid>
              <a:tr h="249270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1464" marR="61464" marT="30731" marB="307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1464" marR="61464" marT="30731" marB="307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1464" marR="61464" marT="30731" marB="307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1464" marR="61464" marT="30731" marB="307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2372095"/>
                  </a:ext>
                </a:extLst>
              </a:tr>
              <a:tr h="249270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1464" marR="61464" marT="30731" marB="307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1464" marR="61464" marT="30731" marB="307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1464" marR="61464" marT="30731" marB="307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1464" marR="61464" marT="30731" marB="307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5236645"/>
                  </a:ext>
                </a:extLst>
              </a:tr>
              <a:tr h="249270"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 marL="61464" marR="61464" marT="30731" marB="307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 marL="61464" marR="61464" marT="30731" marB="307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1464" marR="61464" marT="30731" marB="307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1464" marR="61464" marT="30731" marB="307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2757351"/>
                  </a:ext>
                </a:extLst>
              </a:tr>
            </a:tbl>
          </a:graphicData>
        </a:graphic>
      </p:graphicFrame>
      <p:graphicFrame>
        <p:nvGraphicFramePr>
          <p:cNvPr id="49" name="Table 4">
            <a:extLst>
              <a:ext uri="{FF2B5EF4-FFF2-40B4-BE49-F238E27FC236}">
                <a16:creationId xmlns:a16="http://schemas.microsoft.com/office/drawing/2014/main" id="{7DA3DF8A-D5E5-476C-AFAF-17D44E2A9C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2094298"/>
              </p:ext>
            </p:extLst>
          </p:nvPr>
        </p:nvGraphicFramePr>
        <p:xfrm>
          <a:off x="6685773" y="4149586"/>
          <a:ext cx="1456508" cy="7478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4127">
                  <a:extLst>
                    <a:ext uri="{9D8B030D-6E8A-4147-A177-3AD203B41FA5}">
                      <a16:colId xmlns:a16="http://schemas.microsoft.com/office/drawing/2014/main" val="2848952524"/>
                    </a:ext>
                  </a:extLst>
                </a:gridCol>
                <a:gridCol w="364127">
                  <a:extLst>
                    <a:ext uri="{9D8B030D-6E8A-4147-A177-3AD203B41FA5}">
                      <a16:colId xmlns:a16="http://schemas.microsoft.com/office/drawing/2014/main" val="719263076"/>
                    </a:ext>
                  </a:extLst>
                </a:gridCol>
                <a:gridCol w="364127">
                  <a:extLst>
                    <a:ext uri="{9D8B030D-6E8A-4147-A177-3AD203B41FA5}">
                      <a16:colId xmlns:a16="http://schemas.microsoft.com/office/drawing/2014/main" val="867038259"/>
                    </a:ext>
                  </a:extLst>
                </a:gridCol>
                <a:gridCol w="364127">
                  <a:extLst>
                    <a:ext uri="{9D8B030D-6E8A-4147-A177-3AD203B41FA5}">
                      <a16:colId xmlns:a16="http://schemas.microsoft.com/office/drawing/2014/main" val="808360597"/>
                    </a:ext>
                  </a:extLst>
                </a:gridCol>
              </a:tblGrid>
              <a:tr h="249270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1464" marR="61464" marT="30731" marB="307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1464" marR="61464" marT="30731" marB="307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1464" marR="61464" marT="30731" marB="307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1464" marR="61464" marT="30731" marB="307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2372095"/>
                  </a:ext>
                </a:extLst>
              </a:tr>
              <a:tr h="249270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1464" marR="61464" marT="30731" marB="307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1464" marR="61464" marT="30731" marB="307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1464" marR="61464" marT="30731" marB="307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1464" marR="61464" marT="30731" marB="307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5236645"/>
                  </a:ext>
                </a:extLst>
              </a:tr>
              <a:tr h="249270"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 marL="61464" marR="61464" marT="30731" marB="307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1464" marR="61464" marT="30731" marB="307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1464" marR="61464" marT="30731" marB="307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1464" marR="61464" marT="30731" marB="307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2757351"/>
                  </a:ext>
                </a:extLst>
              </a:tr>
            </a:tbl>
          </a:graphicData>
        </a:graphic>
      </p:graphicFrame>
      <p:graphicFrame>
        <p:nvGraphicFramePr>
          <p:cNvPr id="54" name="Table 4">
            <a:extLst>
              <a:ext uri="{FF2B5EF4-FFF2-40B4-BE49-F238E27FC236}">
                <a16:creationId xmlns:a16="http://schemas.microsoft.com/office/drawing/2014/main" id="{1DF29195-9CD4-4825-8E5B-34AADEDEAB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2456433"/>
              </p:ext>
            </p:extLst>
          </p:nvPr>
        </p:nvGraphicFramePr>
        <p:xfrm>
          <a:off x="4201479" y="3925119"/>
          <a:ext cx="1456508" cy="7478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4127">
                  <a:extLst>
                    <a:ext uri="{9D8B030D-6E8A-4147-A177-3AD203B41FA5}">
                      <a16:colId xmlns:a16="http://schemas.microsoft.com/office/drawing/2014/main" val="2848952524"/>
                    </a:ext>
                  </a:extLst>
                </a:gridCol>
                <a:gridCol w="364127">
                  <a:extLst>
                    <a:ext uri="{9D8B030D-6E8A-4147-A177-3AD203B41FA5}">
                      <a16:colId xmlns:a16="http://schemas.microsoft.com/office/drawing/2014/main" val="719263076"/>
                    </a:ext>
                  </a:extLst>
                </a:gridCol>
                <a:gridCol w="364127">
                  <a:extLst>
                    <a:ext uri="{9D8B030D-6E8A-4147-A177-3AD203B41FA5}">
                      <a16:colId xmlns:a16="http://schemas.microsoft.com/office/drawing/2014/main" val="867038259"/>
                    </a:ext>
                  </a:extLst>
                </a:gridCol>
                <a:gridCol w="364127">
                  <a:extLst>
                    <a:ext uri="{9D8B030D-6E8A-4147-A177-3AD203B41FA5}">
                      <a16:colId xmlns:a16="http://schemas.microsoft.com/office/drawing/2014/main" val="808360597"/>
                    </a:ext>
                  </a:extLst>
                </a:gridCol>
              </a:tblGrid>
              <a:tr h="249270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1464" marR="61464" marT="30731" marB="307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1464" marR="61464" marT="30731" marB="307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 marL="61464" marR="61464" marT="30731" marB="307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1464" marR="61464" marT="30731" marB="307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2372095"/>
                  </a:ext>
                </a:extLst>
              </a:tr>
              <a:tr h="249270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1464" marR="61464" marT="30731" marB="307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1464" marR="61464" marT="30731" marB="307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1464" marR="61464" marT="30731" marB="307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1464" marR="61464" marT="30731" marB="307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5236645"/>
                  </a:ext>
                </a:extLst>
              </a:tr>
              <a:tr h="249270"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 marL="61464" marR="61464" marT="30731" marB="307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 marL="61464" marR="61464" marT="30731" marB="307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1464" marR="61464" marT="30731" marB="307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1464" marR="61464" marT="30731" marB="307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2757351"/>
                  </a:ext>
                </a:extLst>
              </a:tr>
            </a:tbl>
          </a:graphicData>
        </a:graphic>
      </p:graphicFrame>
      <p:graphicFrame>
        <p:nvGraphicFramePr>
          <p:cNvPr id="56" name="Table 4">
            <a:extLst>
              <a:ext uri="{FF2B5EF4-FFF2-40B4-BE49-F238E27FC236}">
                <a16:creationId xmlns:a16="http://schemas.microsoft.com/office/drawing/2014/main" id="{9971A4EA-DE43-4565-8714-1030B3C7D9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5130896"/>
              </p:ext>
            </p:extLst>
          </p:nvPr>
        </p:nvGraphicFramePr>
        <p:xfrm>
          <a:off x="4353879" y="4077519"/>
          <a:ext cx="1456508" cy="7478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4127">
                  <a:extLst>
                    <a:ext uri="{9D8B030D-6E8A-4147-A177-3AD203B41FA5}">
                      <a16:colId xmlns:a16="http://schemas.microsoft.com/office/drawing/2014/main" val="2848952524"/>
                    </a:ext>
                  </a:extLst>
                </a:gridCol>
                <a:gridCol w="364127">
                  <a:extLst>
                    <a:ext uri="{9D8B030D-6E8A-4147-A177-3AD203B41FA5}">
                      <a16:colId xmlns:a16="http://schemas.microsoft.com/office/drawing/2014/main" val="719263076"/>
                    </a:ext>
                  </a:extLst>
                </a:gridCol>
                <a:gridCol w="364127">
                  <a:extLst>
                    <a:ext uri="{9D8B030D-6E8A-4147-A177-3AD203B41FA5}">
                      <a16:colId xmlns:a16="http://schemas.microsoft.com/office/drawing/2014/main" val="867038259"/>
                    </a:ext>
                  </a:extLst>
                </a:gridCol>
                <a:gridCol w="364127">
                  <a:extLst>
                    <a:ext uri="{9D8B030D-6E8A-4147-A177-3AD203B41FA5}">
                      <a16:colId xmlns:a16="http://schemas.microsoft.com/office/drawing/2014/main" val="808360597"/>
                    </a:ext>
                  </a:extLst>
                </a:gridCol>
              </a:tblGrid>
              <a:tr h="249270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1464" marR="61464" marT="30731" marB="307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1464" marR="61464" marT="30731" marB="307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 marL="61464" marR="61464" marT="30731" marB="307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1464" marR="61464" marT="30731" marB="307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2372095"/>
                  </a:ext>
                </a:extLst>
              </a:tr>
              <a:tr h="249270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1464" marR="61464" marT="30731" marB="307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1464" marR="61464" marT="30731" marB="307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1464" marR="61464" marT="30731" marB="307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1464" marR="61464" marT="30731" marB="307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5236645"/>
                  </a:ext>
                </a:extLst>
              </a:tr>
              <a:tr h="249270"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 marL="61464" marR="61464" marT="30731" marB="307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1464" marR="61464" marT="30731" marB="307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1464" marR="61464" marT="30731" marB="307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1464" marR="61464" marT="30731" marB="307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2757351"/>
                  </a:ext>
                </a:extLst>
              </a:tr>
            </a:tbl>
          </a:graphicData>
        </a:graphic>
      </p:graphicFrame>
      <p:graphicFrame>
        <p:nvGraphicFramePr>
          <p:cNvPr id="57" name="Table 4">
            <a:extLst>
              <a:ext uri="{FF2B5EF4-FFF2-40B4-BE49-F238E27FC236}">
                <a16:creationId xmlns:a16="http://schemas.microsoft.com/office/drawing/2014/main" id="{0E48C7FA-AB86-41CC-9A07-12B3B563F3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3334295"/>
              </p:ext>
            </p:extLst>
          </p:nvPr>
        </p:nvGraphicFramePr>
        <p:xfrm>
          <a:off x="4506279" y="4229919"/>
          <a:ext cx="1456508" cy="7478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4127">
                  <a:extLst>
                    <a:ext uri="{9D8B030D-6E8A-4147-A177-3AD203B41FA5}">
                      <a16:colId xmlns:a16="http://schemas.microsoft.com/office/drawing/2014/main" val="2848952524"/>
                    </a:ext>
                  </a:extLst>
                </a:gridCol>
                <a:gridCol w="364127">
                  <a:extLst>
                    <a:ext uri="{9D8B030D-6E8A-4147-A177-3AD203B41FA5}">
                      <a16:colId xmlns:a16="http://schemas.microsoft.com/office/drawing/2014/main" val="719263076"/>
                    </a:ext>
                  </a:extLst>
                </a:gridCol>
                <a:gridCol w="364127">
                  <a:extLst>
                    <a:ext uri="{9D8B030D-6E8A-4147-A177-3AD203B41FA5}">
                      <a16:colId xmlns:a16="http://schemas.microsoft.com/office/drawing/2014/main" val="867038259"/>
                    </a:ext>
                  </a:extLst>
                </a:gridCol>
                <a:gridCol w="364127">
                  <a:extLst>
                    <a:ext uri="{9D8B030D-6E8A-4147-A177-3AD203B41FA5}">
                      <a16:colId xmlns:a16="http://schemas.microsoft.com/office/drawing/2014/main" val="808360597"/>
                    </a:ext>
                  </a:extLst>
                </a:gridCol>
              </a:tblGrid>
              <a:tr h="249270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1464" marR="61464" marT="30731" marB="307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1464" marR="61464" marT="30731" marB="307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 marL="61464" marR="61464" marT="30731" marB="307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1464" marR="61464" marT="30731" marB="307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2372095"/>
                  </a:ext>
                </a:extLst>
              </a:tr>
              <a:tr h="249270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1464" marR="61464" marT="30731" marB="307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1464" marR="61464" marT="30731" marB="307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1464" marR="61464" marT="30731" marB="307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1464" marR="61464" marT="30731" marB="307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5236645"/>
                  </a:ext>
                </a:extLst>
              </a:tr>
              <a:tr h="249270"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 marL="61464" marR="61464" marT="30731" marB="307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 marL="61464" marR="61464" marT="30731" marB="307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1464" marR="61464" marT="30731" marB="307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1464" marR="61464" marT="30731" marB="307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2757351"/>
                  </a:ext>
                </a:extLst>
              </a:tr>
            </a:tbl>
          </a:graphicData>
        </a:graphic>
      </p:graphicFrame>
      <p:sp>
        <p:nvSpPr>
          <p:cNvPr id="59" name="TextBox 58">
            <a:extLst>
              <a:ext uri="{FF2B5EF4-FFF2-40B4-BE49-F238E27FC236}">
                <a16:creationId xmlns:a16="http://schemas.microsoft.com/office/drawing/2014/main" id="{8D6C2CA9-D371-4C49-982D-003443FF1DE6}"/>
              </a:ext>
            </a:extLst>
          </p:cNvPr>
          <p:cNvSpPr txBox="1"/>
          <p:nvPr/>
        </p:nvSpPr>
        <p:spPr>
          <a:xfrm>
            <a:off x="2450076" y="3852644"/>
            <a:ext cx="5918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232153"/>
                </a:solidFill>
                <a:latin typeface="Franklin Gothic Book" panose="020B0503020102020204" pitchFamily="34" charset="0"/>
              </a:rPr>
              <a:t>Matrix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FBE6453-DBD3-4C86-AB44-0CF5DEB53090}"/>
              </a:ext>
            </a:extLst>
          </p:cNvPr>
          <p:cNvSpPr txBox="1"/>
          <p:nvPr/>
        </p:nvSpPr>
        <p:spPr>
          <a:xfrm>
            <a:off x="6954122" y="3863974"/>
            <a:ext cx="9188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rgbClr val="232153"/>
                </a:solidFill>
                <a:latin typeface="Franklin Gothic Book" panose="020B0503020102020204" pitchFamily="34" charset="0"/>
              </a:rPr>
              <a:t>Data.frame</a:t>
            </a:r>
            <a:endParaRPr lang="en-US" sz="1200" dirty="0">
              <a:solidFill>
                <a:srgbClr val="232153"/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6EB7DFA5-4ABC-4406-BAC0-A297EB57612B}"/>
              </a:ext>
            </a:extLst>
          </p:cNvPr>
          <p:cNvSpPr txBox="1"/>
          <p:nvPr/>
        </p:nvSpPr>
        <p:spPr>
          <a:xfrm>
            <a:off x="5026369" y="3639477"/>
            <a:ext cx="5114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232153"/>
                </a:solidFill>
                <a:latin typeface="Franklin Gothic Book" panose="020B0503020102020204" pitchFamily="34" charset="0"/>
              </a:rPr>
              <a:t>Array</a:t>
            </a:r>
          </a:p>
        </p:txBody>
      </p:sp>
      <p:grpSp>
        <p:nvGrpSpPr>
          <p:cNvPr id="73" name="Group 72"/>
          <p:cNvGrpSpPr/>
          <p:nvPr/>
        </p:nvGrpSpPr>
        <p:grpSpPr>
          <a:xfrm>
            <a:off x="301847" y="242937"/>
            <a:ext cx="43181" cy="324000"/>
            <a:chOff x="828535" y="1813758"/>
            <a:chExt cx="43181" cy="378000"/>
          </a:xfrm>
        </p:grpSpPr>
        <p:cxnSp>
          <p:nvCxnSpPr>
            <p:cNvPr id="74" name="Straight Connector 73"/>
            <p:cNvCxnSpPr/>
            <p:nvPr/>
          </p:nvCxnSpPr>
          <p:spPr>
            <a:xfrm>
              <a:off x="871716" y="1813758"/>
              <a:ext cx="0" cy="378000"/>
            </a:xfrm>
            <a:prstGeom prst="line">
              <a:avLst/>
            </a:prstGeom>
            <a:ln w="28575">
              <a:solidFill>
                <a:srgbClr val="F3C93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>
              <a:off x="828535" y="1813758"/>
              <a:ext cx="0" cy="378000"/>
            </a:xfrm>
            <a:prstGeom prst="line">
              <a:avLst/>
            </a:prstGeom>
            <a:ln w="12700">
              <a:solidFill>
                <a:srgbClr val="23215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6" name="TextBox 75"/>
          <p:cNvSpPr txBox="1"/>
          <p:nvPr/>
        </p:nvSpPr>
        <p:spPr>
          <a:xfrm>
            <a:off x="420769" y="212577"/>
            <a:ext cx="1488356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900" dirty="0">
                <a:solidFill>
                  <a:srgbClr val="232153"/>
                </a:solidFill>
                <a:latin typeface="Franklin Gothic Medium" panose="020B0603020102020204" pitchFamily="34" charset="0"/>
              </a:rPr>
              <a:t>Object </a:t>
            </a:r>
            <a:r>
              <a:rPr lang="en-IN" sz="1900" dirty="0">
                <a:solidFill>
                  <a:srgbClr val="232153"/>
                </a:solidFill>
                <a:latin typeface="Franklin Gothic Book" panose="020B0503020102020204" pitchFamily="34" charset="0"/>
              </a:rPr>
              <a:t>Types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8781520" y="3723815"/>
            <a:ext cx="530486" cy="1279515"/>
            <a:chOff x="8115834" y="3716500"/>
            <a:chExt cx="530486" cy="1279515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6BEA4554-CB33-4A27-A39C-E8ED0BCDE323}"/>
                </a:ext>
              </a:extLst>
            </p:cNvPr>
            <p:cNvSpPr txBox="1"/>
            <p:nvPr/>
          </p:nvSpPr>
          <p:spPr>
            <a:xfrm>
              <a:off x="8115834" y="3716500"/>
              <a:ext cx="53048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Lists</a:t>
              </a:r>
            </a:p>
          </p:txBody>
        </p:sp>
        <p:sp>
          <p:nvSpPr>
            <p:cNvPr id="3" name="Rectangle 2"/>
            <p:cNvSpPr/>
            <p:nvPr/>
          </p:nvSpPr>
          <p:spPr>
            <a:xfrm>
              <a:off x="8197490" y="4002893"/>
              <a:ext cx="367174" cy="248400"/>
            </a:xfrm>
            <a:prstGeom prst="rect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8197490" y="4250815"/>
              <a:ext cx="367174" cy="248400"/>
            </a:xfrm>
            <a:prstGeom prst="rect">
              <a:avLst/>
            </a:prstGeom>
            <a:solidFill>
              <a:srgbClr val="70AD47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8197490" y="4499215"/>
              <a:ext cx="367174" cy="248400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8197490" y="4747615"/>
              <a:ext cx="367174" cy="248400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784627" y="3723815"/>
            <a:ext cx="656471" cy="1279515"/>
            <a:chOff x="8115833" y="3716500"/>
            <a:chExt cx="656471" cy="1279515"/>
          </a:xfrm>
        </p:grpSpPr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6BEA4554-CB33-4A27-A39C-E8ED0BCDE323}"/>
                </a:ext>
              </a:extLst>
            </p:cNvPr>
            <p:cNvSpPr txBox="1"/>
            <p:nvPr/>
          </p:nvSpPr>
          <p:spPr>
            <a:xfrm>
              <a:off x="8115833" y="3716500"/>
              <a:ext cx="65647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Vector</a:t>
              </a:r>
            </a:p>
          </p:txBody>
        </p:sp>
        <p:sp>
          <p:nvSpPr>
            <p:cNvPr id="67" name="Rectangle 66"/>
            <p:cNvSpPr/>
            <p:nvPr/>
          </p:nvSpPr>
          <p:spPr>
            <a:xfrm>
              <a:off x="8260481" y="4002893"/>
              <a:ext cx="367174" cy="248400"/>
            </a:xfrm>
            <a:prstGeom prst="rect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9" name="Rectangle 68"/>
            <p:cNvSpPr/>
            <p:nvPr/>
          </p:nvSpPr>
          <p:spPr>
            <a:xfrm>
              <a:off x="8260481" y="4250815"/>
              <a:ext cx="367174" cy="248400"/>
            </a:xfrm>
            <a:prstGeom prst="rect">
              <a:avLst/>
            </a:prstGeom>
            <a:solidFill>
              <a:srgbClr val="5B9BD5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0" name="Rectangle 69"/>
            <p:cNvSpPr/>
            <p:nvPr/>
          </p:nvSpPr>
          <p:spPr>
            <a:xfrm>
              <a:off x="8260481" y="4499215"/>
              <a:ext cx="367174" cy="248400"/>
            </a:xfrm>
            <a:prstGeom prst="rect">
              <a:avLst/>
            </a:prstGeom>
            <a:solidFill>
              <a:srgbClr val="5B9BD5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1" name="Rectangle 70"/>
            <p:cNvSpPr/>
            <p:nvPr/>
          </p:nvSpPr>
          <p:spPr>
            <a:xfrm>
              <a:off x="8260481" y="4747615"/>
              <a:ext cx="367174" cy="248400"/>
            </a:xfrm>
            <a:prstGeom prst="rect">
              <a:avLst/>
            </a:prstGeom>
            <a:solidFill>
              <a:srgbClr val="5B9BD5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1159907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7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7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7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7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7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7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  <p:bldP spid="60" grpId="0"/>
      <p:bldP spid="62" grpId="0"/>
      <p:bldP spid="7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5395704" y="1003500"/>
            <a:ext cx="4242249" cy="4387716"/>
            <a:chOff x="5395704" y="1003500"/>
            <a:chExt cx="4242249" cy="4387716"/>
          </a:xfrm>
        </p:grpSpPr>
        <p:cxnSp>
          <p:nvCxnSpPr>
            <p:cNvPr id="133" name="Straight Connector 132"/>
            <p:cNvCxnSpPr/>
            <p:nvPr/>
          </p:nvCxnSpPr>
          <p:spPr>
            <a:xfrm flipH="1" flipV="1">
              <a:off x="8273438" y="2457398"/>
              <a:ext cx="747679" cy="227"/>
            </a:xfrm>
            <a:prstGeom prst="line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/>
            <p:cNvCxnSpPr/>
            <p:nvPr/>
          </p:nvCxnSpPr>
          <p:spPr>
            <a:xfrm flipH="1">
              <a:off x="6616520" y="2459699"/>
              <a:ext cx="603294" cy="0"/>
            </a:xfrm>
            <a:prstGeom prst="line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2" name="Group 111"/>
            <p:cNvGrpSpPr/>
            <p:nvPr/>
          </p:nvGrpSpPr>
          <p:grpSpPr>
            <a:xfrm>
              <a:off x="5395704" y="3077294"/>
              <a:ext cx="1858435" cy="1124289"/>
              <a:chOff x="1757048" y="4160834"/>
              <a:chExt cx="1858435" cy="1124289"/>
            </a:xfrm>
          </p:grpSpPr>
          <p:sp>
            <p:nvSpPr>
              <p:cNvPr id="129" name="Freeform 128"/>
              <p:cNvSpPr/>
              <p:nvPr/>
            </p:nvSpPr>
            <p:spPr>
              <a:xfrm>
                <a:off x="1757048" y="4162348"/>
                <a:ext cx="1855066" cy="1122775"/>
              </a:xfrm>
              <a:custGeom>
                <a:avLst/>
                <a:gdLst>
                  <a:gd name="connsiteX0" fmla="*/ 680313 w 1762963"/>
                  <a:gd name="connsiteY0" fmla="*/ 0 h 1382573"/>
                  <a:gd name="connsiteX1" fmla="*/ 0 w 1762963"/>
                  <a:gd name="connsiteY1" fmla="*/ 804672 h 1382573"/>
                  <a:gd name="connsiteX2" fmla="*/ 292608 w 1762963"/>
                  <a:gd name="connsiteY2" fmla="*/ 1382573 h 1382573"/>
                  <a:gd name="connsiteX3" fmla="*/ 1411833 w 1762963"/>
                  <a:gd name="connsiteY3" fmla="*/ 1302106 h 1382573"/>
                  <a:gd name="connsiteX4" fmla="*/ 1762963 w 1762963"/>
                  <a:gd name="connsiteY4" fmla="*/ 402336 h 1382573"/>
                  <a:gd name="connsiteX5" fmla="*/ 680313 w 1762963"/>
                  <a:gd name="connsiteY5" fmla="*/ 0 h 1382573"/>
                  <a:gd name="connsiteX0" fmla="*/ 680313 w 1762963"/>
                  <a:gd name="connsiteY0" fmla="*/ 0 h 1382573"/>
                  <a:gd name="connsiteX1" fmla="*/ 0 w 1762963"/>
                  <a:gd name="connsiteY1" fmla="*/ 804672 h 1382573"/>
                  <a:gd name="connsiteX2" fmla="*/ 292608 w 1762963"/>
                  <a:gd name="connsiteY2" fmla="*/ 1382573 h 1382573"/>
                  <a:gd name="connsiteX3" fmla="*/ 1411833 w 1762963"/>
                  <a:gd name="connsiteY3" fmla="*/ 1302106 h 1382573"/>
                  <a:gd name="connsiteX4" fmla="*/ 1762963 w 1762963"/>
                  <a:gd name="connsiteY4" fmla="*/ 402336 h 1382573"/>
                  <a:gd name="connsiteX5" fmla="*/ 680313 w 1762963"/>
                  <a:gd name="connsiteY5" fmla="*/ 0 h 1382573"/>
                  <a:gd name="connsiteX0" fmla="*/ 680313 w 1762963"/>
                  <a:gd name="connsiteY0" fmla="*/ 0 h 1382573"/>
                  <a:gd name="connsiteX1" fmla="*/ 0 w 1762963"/>
                  <a:gd name="connsiteY1" fmla="*/ 804672 h 1382573"/>
                  <a:gd name="connsiteX2" fmla="*/ 292608 w 1762963"/>
                  <a:gd name="connsiteY2" fmla="*/ 1382573 h 1382573"/>
                  <a:gd name="connsiteX3" fmla="*/ 1265529 w 1762963"/>
                  <a:gd name="connsiteY3" fmla="*/ 1258214 h 1382573"/>
                  <a:gd name="connsiteX4" fmla="*/ 1762963 w 1762963"/>
                  <a:gd name="connsiteY4" fmla="*/ 402336 h 1382573"/>
                  <a:gd name="connsiteX5" fmla="*/ 680313 w 1762963"/>
                  <a:gd name="connsiteY5" fmla="*/ 0 h 1382573"/>
                  <a:gd name="connsiteX0" fmla="*/ 680313 w 1762963"/>
                  <a:gd name="connsiteY0" fmla="*/ 0 h 1258214"/>
                  <a:gd name="connsiteX1" fmla="*/ 0 w 1762963"/>
                  <a:gd name="connsiteY1" fmla="*/ 804672 h 1258214"/>
                  <a:gd name="connsiteX2" fmla="*/ 343814 w 1762963"/>
                  <a:gd name="connsiteY2" fmla="*/ 1258214 h 1258214"/>
                  <a:gd name="connsiteX3" fmla="*/ 1265529 w 1762963"/>
                  <a:gd name="connsiteY3" fmla="*/ 1258214 h 1258214"/>
                  <a:gd name="connsiteX4" fmla="*/ 1762963 w 1762963"/>
                  <a:gd name="connsiteY4" fmla="*/ 402336 h 1258214"/>
                  <a:gd name="connsiteX5" fmla="*/ 680313 w 1762963"/>
                  <a:gd name="connsiteY5" fmla="*/ 0 h 1258214"/>
                  <a:gd name="connsiteX0" fmla="*/ 680313 w 1762963"/>
                  <a:gd name="connsiteY0" fmla="*/ 0 h 1258214"/>
                  <a:gd name="connsiteX1" fmla="*/ 0 w 1762963"/>
                  <a:gd name="connsiteY1" fmla="*/ 804672 h 1258214"/>
                  <a:gd name="connsiteX2" fmla="*/ 343814 w 1762963"/>
                  <a:gd name="connsiteY2" fmla="*/ 1258214 h 1258214"/>
                  <a:gd name="connsiteX3" fmla="*/ 1353312 w 1762963"/>
                  <a:gd name="connsiteY3" fmla="*/ 1097280 h 1258214"/>
                  <a:gd name="connsiteX4" fmla="*/ 1762963 w 1762963"/>
                  <a:gd name="connsiteY4" fmla="*/ 402336 h 1258214"/>
                  <a:gd name="connsiteX5" fmla="*/ 680313 w 1762963"/>
                  <a:gd name="connsiteY5" fmla="*/ 0 h 1258214"/>
                  <a:gd name="connsiteX0" fmla="*/ 680313 w 1762963"/>
                  <a:gd name="connsiteY0" fmla="*/ 0 h 1163116"/>
                  <a:gd name="connsiteX1" fmla="*/ 0 w 1762963"/>
                  <a:gd name="connsiteY1" fmla="*/ 804672 h 1163116"/>
                  <a:gd name="connsiteX2" fmla="*/ 468172 w 1762963"/>
                  <a:gd name="connsiteY2" fmla="*/ 1163116 h 1163116"/>
                  <a:gd name="connsiteX3" fmla="*/ 1353312 w 1762963"/>
                  <a:gd name="connsiteY3" fmla="*/ 1097280 h 1163116"/>
                  <a:gd name="connsiteX4" fmla="*/ 1762963 w 1762963"/>
                  <a:gd name="connsiteY4" fmla="*/ 402336 h 1163116"/>
                  <a:gd name="connsiteX5" fmla="*/ 680313 w 1762963"/>
                  <a:gd name="connsiteY5" fmla="*/ 0 h 1163116"/>
                  <a:gd name="connsiteX0" fmla="*/ 548639 w 1631289"/>
                  <a:gd name="connsiteY0" fmla="*/ 0 h 1163116"/>
                  <a:gd name="connsiteX1" fmla="*/ 0 w 1631289"/>
                  <a:gd name="connsiteY1" fmla="*/ 753465 h 1163116"/>
                  <a:gd name="connsiteX2" fmla="*/ 336498 w 1631289"/>
                  <a:gd name="connsiteY2" fmla="*/ 1163116 h 1163116"/>
                  <a:gd name="connsiteX3" fmla="*/ 1221638 w 1631289"/>
                  <a:gd name="connsiteY3" fmla="*/ 1097280 h 1163116"/>
                  <a:gd name="connsiteX4" fmla="*/ 1631289 w 1631289"/>
                  <a:gd name="connsiteY4" fmla="*/ 402336 h 1163116"/>
                  <a:gd name="connsiteX5" fmla="*/ 548639 w 1631289"/>
                  <a:gd name="connsiteY5" fmla="*/ 0 h 1163116"/>
                  <a:gd name="connsiteX0" fmla="*/ 790040 w 1872690"/>
                  <a:gd name="connsiteY0" fmla="*/ 0 h 1163116"/>
                  <a:gd name="connsiteX1" fmla="*/ 0 w 1872690"/>
                  <a:gd name="connsiteY1" fmla="*/ 994866 h 1163116"/>
                  <a:gd name="connsiteX2" fmla="*/ 577899 w 1872690"/>
                  <a:gd name="connsiteY2" fmla="*/ 1163116 h 1163116"/>
                  <a:gd name="connsiteX3" fmla="*/ 1463039 w 1872690"/>
                  <a:gd name="connsiteY3" fmla="*/ 1097280 h 1163116"/>
                  <a:gd name="connsiteX4" fmla="*/ 1872690 w 1872690"/>
                  <a:gd name="connsiteY4" fmla="*/ 402336 h 1163116"/>
                  <a:gd name="connsiteX5" fmla="*/ 790040 w 1872690"/>
                  <a:gd name="connsiteY5" fmla="*/ 0 h 1163116"/>
                  <a:gd name="connsiteX0" fmla="*/ 716888 w 1799538"/>
                  <a:gd name="connsiteY0" fmla="*/ 0 h 1163116"/>
                  <a:gd name="connsiteX1" fmla="*/ 0 w 1799538"/>
                  <a:gd name="connsiteY1" fmla="*/ 1009497 h 1163116"/>
                  <a:gd name="connsiteX2" fmla="*/ 504747 w 1799538"/>
                  <a:gd name="connsiteY2" fmla="*/ 1163116 h 1163116"/>
                  <a:gd name="connsiteX3" fmla="*/ 1389887 w 1799538"/>
                  <a:gd name="connsiteY3" fmla="*/ 1097280 h 1163116"/>
                  <a:gd name="connsiteX4" fmla="*/ 1799538 w 1799538"/>
                  <a:gd name="connsiteY4" fmla="*/ 402336 h 1163116"/>
                  <a:gd name="connsiteX5" fmla="*/ 716888 w 1799538"/>
                  <a:gd name="connsiteY5" fmla="*/ 0 h 1163116"/>
                  <a:gd name="connsiteX0" fmla="*/ 716888 w 1913838"/>
                  <a:gd name="connsiteY0" fmla="*/ 0 h 1163116"/>
                  <a:gd name="connsiteX1" fmla="*/ 0 w 1913838"/>
                  <a:gd name="connsiteY1" fmla="*/ 1009497 h 1163116"/>
                  <a:gd name="connsiteX2" fmla="*/ 504747 w 1913838"/>
                  <a:gd name="connsiteY2" fmla="*/ 1163116 h 1163116"/>
                  <a:gd name="connsiteX3" fmla="*/ 1389887 w 1913838"/>
                  <a:gd name="connsiteY3" fmla="*/ 1097280 h 1163116"/>
                  <a:gd name="connsiteX4" fmla="*/ 1913838 w 1913838"/>
                  <a:gd name="connsiteY4" fmla="*/ 388889 h 1163116"/>
                  <a:gd name="connsiteX5" fmla="*/ 716888 w 1913838"/>
                  <a:gd name="connsiteY5" fmla="*/ 0 h 1163116"/>
                  <a:gd name="connsiteX0" fmla="*/ 716888 w 1913838"/>
                  <a:gd name="connsiteY0" fmla="*/ 0 h 1122775"/>
                  <a:gd name="connsiteX1" fmla="*/ 0 w 1913838"/>
                  <a:gd name="connsiteY1" fmla="*/ 1009497 h 1122775"/>
                  <a:gd name="connsiteX2" fmla="*/ 598876 w 1913838"/>
                  <a:gd name="connsiteY2" fmla="*/ 1122775 h 1122775"/>
                  <a:gd name="connsiteX3" fmla="*/ 1389887 w 1913838"/>
                  <a:gd name="connsiteY3" fmla="*/ 1097280 h 1122775"/>
                  <a:gd name="connsiteX4" fmla="*/ 1913838 w 1913838"/>
                  <a:gd name="connsiteY4" fmla="*/ 388889 h 1122775"/>
                  <a:gd name="connsiteX5" fmla="*/ 716888 w 1913838"/>
                  <a:gd name="connsiteY5" fmla="*/ 0 h 1122775"/>
                  <a:gd name="connsiteX0" fmla="*/ 649652 w 1846602"/>
                  <a:gd name="connsiteY0" fmla="*/ 0 h 1122775"/>
                  <a:gd name="connsiteX1" fmla="*/ 0 w 1846602"/>
                  <a:gd name="connsiteY1" fmla="*/ 935539 h 1122775"/>
                  <a:gd name="connsiteX2" fmla="*/ 531640 w 1846602"/>
                  <a:gd name="connsiteY2" fmla="*/ 1122775 h 1122775"/>
                  <a:gd name="connsiteX3" fmla="*/ 1322651 w 1846602"/>
                  <a:gd name="connsiteY3" fmla="*/ 1097280 h 1122775"/>
                  <a:gd name="connsiteX4" fmla="*/ 1846602 w 1846602"/>
                  <a:gd name="connsiteY4" fmla="*/ 388889 h 1122775"/>
                  <a:gd name="connsiteX5" fmla="*/ 649652 w 1846602"/>
                  <a:gd name="connsiteY5" fmla="*/ 0 h 1122775"/>
                  <a:gd name="connsiteX0" fmla="*/ 649652 w 1853326"/>
                  <a:gd name="connsiteY0" fmla="*/ 0 h 1122775"/>
                  <a:gd name="connsiteX1" fmla="*/ 0 w 1853326"/>
                  <a:gd name="connsiteY1" fmla="*/ 935539 h 1122775"/>
                  <a:gd name="connsiteX2" fmla="*/ 531640 w 1853326"/>
                  <a:gd name="connsiteY2" fmla="*/ 1122775 h 1122775"/>
                  <a:gd name="connsiteX3" fmla="*/ 1322651 w 1853326"/>
                  <a:gd name="connsiteY3" fmla="*/ 1097280 h 1122775"/>
                  <a:gd name="connsiteX4" fmla="*/ 1853326 w 1853326"/>
                  <a:gd name="connsiteY4" fmla="*/ 402336 h 1122775"/>
                  <a:gd name="connsiteX5" fmla="*/ 649652 w 1853326"/>
                  <a:gd name="connsiteY5" fmla="*/ 0 h 1122775"/>
                  <a:gd name="connsiteX0" fmla="*/ 649652 w 1846502"/>
                  <a:gd name="connsiteY0" fmla="*/ 0 h 1122775"/>
                  <a:gd name="connsiteX1" fmla="*/ 0 w 1846502"/>
                  <a:gd name="connsiteY1" fmla="*/ 935539 h 1122775"/>
                  <a:gd name="connsiteX2" fmla="*/ 531640 w 1846502"/>
                  <a:gd name="connsiteY2" fmla="*/ 1122775 h 1122775"/>
                  <a:gd name="connsiteX3" fmla="*/ 1322651 w 1846502"/>
                  <a:gd name="connsiteY3" fmla="*/ 1097280 h 1122775"/>
                  <a:gd name="connsiteX4" fmla="*/ 1846502 w 1846502"/>
                  <a:gd name="connsiteY4" fmla="*/ 511518 h 1122775"/>
                  <a:gd name="connsiteX5" fmla="*/ 649652 w 1846502"/>
                  <a:gd name="connsiteY5" fmla="*/ 0 h 1122775"/>
                  <a:gd name="connsiteX0" fmla="*/ 649652 w 1866973"/>
                  <a:gd name="connsiteY0" fmla="*/ 0 h 1122775"/>
                  <a:gd name="connsiteX1" fmla="*/ 0 w 1866973"/>
                  <a:gd name="connsiteY1" fmla="*/ 935539 h 1122775"/>
                  <a:gd name="connsiteX2" fmla="*/ 531640 w 1866973"/>
                  <a:gd name="connsiteY2" fmla="*/ 1122775 h 1122775"/>
                  <a:gd name="connsiteX3" fmla="*/ 1322651 w 1866973"/>
                  <a:gd name="connsiteY3" fmla="*/ 1097280 h 1122775"/>
                  <a:gd name="connsiteX4" fmla="*/ 1866973 w 1866973"/>
                  <a:gd name="connsiteY4" fmla="*/ 518342 h 1122775"/>
                  <a:gd name="connsiteX5" fmla="*/ 649652 w 1866973"/>
                  <a:gd name="connsiteY5" fmla="*/ 0 h 1122775"/>
                  <a:gd name="connsiteX0" fmla="*/ 649652 w 1862210"/>
                  <a:gd name="connsiteY0" fmla="*/ 0 h 1122775"/>
                  <a:gd name="connsiteX1" fmla="*/ 0 w 1862210"/>
                  <a:gd name="connsiteY1" fmla="*/ 935539 h 1122775"/>
                  <a:gd name="connsiteX2" fmla="*/ 531640 w 1862210"/>
                  <a:gd name="connsiteY2" fmla="*/ 1122775 h 1122775"/>
                  <a:gd name="connsiteX3" fmla="*/ 1322651 w 1862210"/>
                  <a:gd name="connsiteY3" fmla="*/ 1097280 h 1122775"/>
                  <a:gd name="connsiteX4" fmla="*/ 1862210 w 1862210"/>
                  <a:gd name="connsiteY4" fmla="*/ 482623 h 1122775"/>
                  <a:gd name="connsiteX5" fmla="*/ 649652 w 1862210"/>
                  <a:gd name="connsiteY5" fmla="*/ 0 h 1122775"/>
                  <a:gd name="connsiteX0" fmla="*/ 649652 w 1855066"/>
                  <a:gd name="connsiteY0" fmla="*/ 0 h 1122775"/>
                  <a:gd name="connsiteX1" fmla="*/ 0 w 1855066"/>
                  <a:gd name="connsiteY1" fmla="*/ 935539 h 1122775"/>
                  <a:gd name="connsiteX2" fmla="*/ 531640 w 1855066"/>
                  <a:gd name="connsiteY2" fmla="*/ 1122775 h 1122775"/>
                  <a:gd name="connsiteX3" fmla="*/ 1322651 w 1855066"/>
                  <a:gd name="connsiteY3" fmla="*/ 1097280 h 1122775"/>
                  <a:gd name="connsiteX4" fmla="*/ 1855066 w 1855066"/>
                  <a:gd name="connsiteY4" fmla="*/ 456429 h 1122775"/>
                  <a:gd name="connsiteX5" fmla="*/ 649652 w 1855066"/>
                  <a:gd name="connsiteY5" fmla="*/ 0 h 1122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55066" h="1122775">
                    <a:moveTo>
                      <a:pt x="649652" y="0"/>
                    </a:moveTo>
                    <a:lnTo>
                      <a:pt x="0" y="935539"/>
                    </a:lnTo>
                    <a:lnTo>
                      <a:pt x="531640" y="1122775"/>
                    </a:lnTo>
                    <a:lnTo>
                      <a:pt x="1322651" y="1097280"/>
                    </a:lnTo>
                    <a:lnTo>
                      <a:pt x="1855066" y="456429"/>
                    </a:lnTo>
                    <a:lnTo>
                      <a:pt x="649652" y="0"/>
                    </a:lnTo>
                    <a:close/>
                  </a:path>
                </a:pathLst>
              </a:custGeom>
              <a:gradFill>
                <a:gsLst>
                  <a:gs pos="5000">
                    <a:schemeClr val="bg1">
                      <a:lumMod val="75000"/>
                      <a:alpha val="80000"/>
                    </a:schemeClr>
                  </a:gs>
                  <a:gs pos="100000">
                    <a:srgbClr val="FFFFFF">
                      <a:alpha val="0"/>
                    </a:srgbClr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30" name="Rectangle 129"/>
              <p:cNvSpPr/>
              <p:nvPr/>
            </p:nvSpPr>
            <p:spPr>
              <a:xfrm>
                <a:off x="2400357" y="4160834"/>
                <a:ext cx="1215126" cy="457870"/>
              </a:xfrm>
              <a:prstGeom prst="rect">
                <a:avLst/>
              </a:prstGeom>
              <a:solidFill>
                <a:srgbClr val="EF5E6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grpSp>
          <p:nvGrpSpPr>
            <p:cNvPr id="113" name="Group 112"/>
            <p:cNvGrpSpPr/>
            <p:nvPr/>
          </p:nvGrpSpPr>
          <p:grpSpPr>
            <a:xfrm>
              <a:off x="7209297" y="1860432"/>
              <a:ext cx="1214324" cy="1199204"/>
              <a:chOff x="2348179" y="2253661"/>
              <a:chExt cx="1214324" cy="1199204"/>
            </a:xfrm>
          </p:grpSpPr>
          <p:sp>
            <p:nvSpPr>
              <p:cNvPr id="127" name="Isosceles Triangle 126"/>
              <p:cNvSpPr/>
              <p:nvPr/>
            </p:nvSpPr>
            <p:spPr>
              <a:xfrm>
                <a:off x="2348180" y="2253661"/>
                <a:ext cx="1214323" cy="599267"/>
              </a:xfrm>
              <a:prstGeom prst="triangle">
                <a:avLst/>
              </a:prstGeom>
              <a:solidFill>
                <a:srgbClr val="6ADA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28" name="Isosceles Triangle 127"/>
              <p:cNvSpPr/>
              <p:nvPr/>
            </p:nvSpPr>
            <p:spPr>
              <a:xfrm flipV="1">
                <a:off x="2348179" y="2853598"/>
                <a:ext cx="1214323" cy="599267"/>
              </a:xfrm>
              <a:prstGeom prst="triangle">
                <a:avLst/>
              </a:prstGeom>
              <a:solidFill>
                <a:srgbClr val="19BE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cxnSp>
          <p:nvCxnSpPr>
            <p:cNvPr id="116" name="Straight Connector 115"/>
            <p:cNvCxnSpPr/>
            <p:nvPr/>
          </p:nvCxnSpPr>
          <p:spPr>
            <a:xfrm flipV="1">
              <a:off x="6620174" y="2459699"/>
              <a:ext cx="0" cy="597665"/>
            </a:xfrm>
            <a:prstGeom prst="line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Arrow Connector 117"/>
            <p:cNvCxnSpPr/>
            <p:nvPr/>
          </p:nvCxnSpPr>
          <p:spPr>
            <a:xfrm>
              <a:off x="7813133" y="1355969"/>
              <a:ext cx="0" cy="486000"/>
            </a:xfrm>
            <a:prstGeom prst="straightConnector1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" name="Group 11"/>
            <p:cNvGrpSpPr/>
            <p:nvPr/>
          </p:nvGrpSpPr>
          <p:grpSpPr>
            <a:xfrm>
              <a:off x="7363154" y="1003500"/>
              <a:ext cx="911565" cy="307777"/>
              <a:chOff x="7354189" y="1152258"/>
              <a:chExt cx="911565" cy="307777"/>
            </a:xfrm>
          </p:grpSpPr>
          <p:sp>
            <p:nvSpPr>
              <p:cNvPr id="166" name="Rounded Rectangle 165"/>
              <p:cNvSpPr/>
              <p:nvPr/>
            </p:nvSpPr>
            <p:spPr>
              <a:xfrm>
                <a:off x="7354189" y="1152258"/>
                <a:ext cx="911565" cy="307777"/>
              </a:xfrm>
              <a:prstGeom prst="roundRect">
                <a:avLst>
                  <a:gd name="adj" fmla="val 39137"/>
                </a:avLst>
              </a:prstGeom>
              <a:solidFill>
                <a:srgbClr val="FF9B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21" name="TextBox 120"/>
              <p:cNvSpPr txBox="1"/>
              <p:nvPr/>
            </p:nvSpPr>
            <p:spPr>
              <a:xfrm>
                <a:off x="7551343" y="1167767"/>
                <a:ext cx="50719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rgbClr val="232153"/>
                    </a:solidFill>
                    <a:latin typeface="Franklin Gothic Book" panose="020B0503020102020204" pitchFamily="34" charset="0"/>
                  </a:rPr>
                  <a:t>Start</a:t>
                </a:r>
                <a:endParaRPr lang="en-IN" sz="1200" dirty="0">
                  <a:solidFill>
                    <a:srgbClr val="232153"/>
                  </a:solidFill>
                  <a:latin typeface="Franklin Gothic Book" panose="020B0503020102020204" pitchFamily="34" charset="0"/>
                </a:endParaRPr>
              </a:p>
            </p:txBody>
          </p:sp>
        </p:grpSp>
        <p:sp>
          <p:nvSpPr>
            <p:cNvPr id="122" name="TextBox 121"/>
            <p:cNvSpPr txBox="1"/>
            <p:nvPr/>
          </p:nvSpPr>
          <p:spPr>
            <a:xfrm>
              <a:off x="8499529" y="2140156"/>
              <a:ext cx="36580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No</a:t>
              </a:r>
              <a:endParaRPr lang="en-IN" sz="1200" dirty="0">
                <a:solidFill>
                  <a:srgbClr val="232153"/>
                </a:solidFill>
                <a:latin typeface="Franklin Gothic Book" panose="020B0503020102020204" pitchFamily="34" charset="0"/>
              </a:endParaRPr>
            </a:p>
          </p:txBody>
        </p:sp>
        <p:sp>
          <p:nvSpPr>
            <p:cNvPr id="123" name="TextBox 122"/>
            <p:cNvSpPr txBox="1"/>
            <p:nvPr/>
          </p:nvSpPr>
          <p:spPr>
            <a:xfrm>
              <a:off x="6714646" y="2117113"/>
              <a:ext cx="40626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Yes</a:t>
              </a:r>
              <a:endParaRPr lang="en-IN" sz="1200" dirty="0">
                <a:solidFill>
                  <a:srgbClr val="232153"/>
                </a:solidFill>
                <a:latin typeface="Franklin Gothic Book" panose="020B0503020102020204" pitchFamily="34" charset="0"/>
              </a:endParaRPr>
            </a:p>
          </p:txBody>
        </p:sp>
        <p:sp>
          <p:nvSpPr>
            <p:cNvPr id="125" name="TextBox 124"/>
            <p:cNvSpPr txBox="1"/>
            <p:nvPr/>
          </p:nvSpPr>
          <p:spPr>
            <a:xfrm>
              <a:off x="6030109" y="3084081"/>
              <a:ext cx="1220976" cy="451406"/>
            </a:xfrm>
            <a:prstGeom prst="rect">
              <a:avLst/>
            </a:prstGeom>
            <a:solidFill>
              <a:srgbClr val="FF7127"/>
            </a:solidFill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400"/>
                </a:lnSpc>
              </a:pPr>
              <a:r>
                <a:rPr lang="en-US" sz="1200" dirty="0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Execute code in if block</a:t>
              </a:r>
              <a:endParaRPr lang="en-IN" sz="1200" dirty="0">
                <a:solidFill>
                  <a:srgbClr val="232153"/>
                </a:solidFill>
                <a:latin typeface="Franklin Gothic Book" panose="020B0503020102020204" pitchFamily="34" charset="0"/>
              </a:endParaRPr>
            </a:p>
          </p:txBody>
        </p:sp>
        <p:sp>
          <p:nvSpPr>
            <p:cNvPr id="126" name="TextBox 125"/>
            <p:cNvSpPr txBox="1"/>
            <p:nvPr/>
          </p:nvSpPr>
          <p:spPr>
            <a:xfrm>
              <a:off x="7361873" y="2206047"/>
              <a:ext cx="914043" cy="5027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en-US" sz="1200" dirty="0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Condition</a:t>
              </a:r>
            </a:p>
            <a:p>
              <a:pPr algn="ctr">
                <a:lnSpc>
                  <a:spcPts val="1600"/>
                </a:lnSpc>
              </a:pPr>
              <a:r>
                <a:rPr lang="en-US" sz="1200" dirty="0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true?</a:t>
              </a:r>
              <a:endParaRPr lang="en-IN" sz="1200" dirty="0">
                <a:solidFill>
                  <a:srgbClr val="232153"/>
                </a:solidFill>
                <a:latin typeface="Franklin Gothic Book" panose="020B0503020102020204" pitchFamily="34" charset="0"/>
              </a:endParaRPr>
            </a:p>
          </p:txBody>
        </p:sp>
        <p:cxnSp>
          <p:nvCxnSpPr>
            <p:cNvPr id="134" name="Straight Connector 133"/>
            <p:cNvCxnSpPr/>
            <p:nvPr/>
          </p:nvCxnSpPr>
          <p:spPr>
            <a:xfrm flipV="1">
              <a:off x="9017637" y="2459699"/>
              <a:ext cx="0" cy="597665"/>
            </a:xfrm>
            <a:prstGeom prst="line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9" name="Group 138"/>
            <p:cNvGrpSpPr/>
            <p:nvPr/>
          </p:nvGrpSpPr>
          <p:grpSpPr>
            <a:xfrm>
              <a:off x="7779518" y="3079564"/>
              <a:ext cx="1858435" cy="1124291"/>
              <a:chOff x="1757048" y="4160832"/>
              <a:chExt cx="1858435" cy="1124291"/>
            </a:xfrm>
          </p:grpSpPr>
          <p:sp>
            <p:nvSpPr>
              <p:cNvPr id="140" name="Freeform 139"/>
              <p:cNvSpPr/>
              <p:nvPr/>
            </p:nvSpPr>
            <p:spPr>
              <a:xfrm>
                <a:off x="1757048" y="4162348"/>
                <a:ext cx="1852686" cy="1122775"/>
              </a:xfrm>
              <a:custGeom>
                <a:avLst/>
                <a:gdLst>
                  <a:gd name="connsiteX0" fmla="*/ 680313 w 1762963"/>
                  <a:gd name="connsiteY0" fmla="*/ 0 h 1382573"/>
                  <a:gd name="connsiteX1" fmla="*/ 0 w 1762963"/>
                  <a:gd name="connsiteY1" fmla="*/ 804672 h 1382573"/>
                  <a:gd name="connsiteX2" fmla="*/ 292608 w 1762963"/>
                  <a:gd name="connsiteY2" fmla="*/ 1382573 h 1382573"/>
                  <a:gd name="connsiteX3" fmla="*/ 1411833 w 1762963"/>
                  <a:gd name="connsiteY3" fmla="*/ 1302106 h 1382573"/>
                  <a:gd name="connsiteX4" fmla="*/ 1762963 w 1762963"/>
                  <a:gd name="connsiteY4" fmla="*/ 402336 h 1382573"/>
                  <a:gd name="connsiteX5" fmla="*/ 680313 w 1762963"/>
                  <a:gd name="connsiteY5" fmla="*/ 0 h 1382573"/>
                  <a:gd name="connsiteX0" fmla="*/ 680313 w 1762963"/>
                  <a:gd name="connsiteY0" fmla="*/ 0 h 1382573"/>
                  <a:gd name="connsiteX1" fmla="*/ 0 w 1762963"/>
                  <a:gd name="connsiteY1" fmla="*/ 804672 h 1382573"/>
                  <a:gd name="connsiteX2" fmla="*/ 292608 w 1762963"/>
                  <a:gd name="connsiteY2" fmla="*/ 1382573 h 1382573"/>
                  <a:gd name="connsiteX3" fmla="*/ 1411833 w 1762963"/>
                  <a:gd name="connsiteY3" fmla="*/ 1302106 h 1382573"/>
                  <a:gd name="connsiteX4" fmla="*/ 1762963 w 1762963"/>
                  <a:gd name="connsiteY4" fmla="*/ 402336 h 1382573"/>
                  <a:gd name="connsiteX5" fmla="*/ 680313 w 1762963"/>
                  <a:gd name="connsiteY5" fmla="*/ 0 h 1382573"/>
                  <a:gd name="connsiteX0" fmla="*/ 680313 w 1762963"/>
                  <a:gd name="connsiteY0" fmla="*/ 0 h 1382573"/>
                  <a:gd name="connsiteX1" fmla="*/ 0 w 1762963"/>
                  <a:gd name="connsiteY1" fmla="*/ 804672 h 1382573"/>
                  <a:gd name="connsiteX2" fmla="*/ 292608 w 1762963"/>
                  <a:gd name="connsiteY2" fmla="*/ 1382573 h 1382573"/>
                  <a:gd name="connsiteX3" fmla="*/ 1265529 w 1762963"/>
                  <a:gd name="connsiteY3" fmla="*/ 1258214 h 1382573"/>
                  <a:gd name="connsiteX4" fmla="*/ 1762963 w 1762963"/>
                  <a:gd name="connsiteY4" fmla="*/ 402336 h 1382573"/>
                  <a:gd name="connsiteX5" fmla="*/ 680313 w 1762963"/>
                  <a:gd name="connsiteY5" fmla="*/ 0 h 1382573"/>
                  <a:gd name="connsiteX0" fmla="*/ 680313 w 1762963"/>
                  <a:gd name="connsiteY0" fmla="*/ 0 h 1258214"/>
                  <a:gd name="connsiteX1" fmla="*/ 0 w 1762963"/>
                  <a:gd name="connsiteY1" fmla="*/ 804672 h 1258214"/>
                  <a:gd name="connsiteX2" fmla="*/ 343814 w 1762963"/>
                  <a:gd name="connsiteY2" fmla="*/ 1258214 h 1258214"/>
                  <a:gd name="connsiteX3" fmla="*/ 1265529 w 1762963"/>
                  <a:gd name="connsiteY3" fmla="*/ 1258214 h 1258214"/>
                  <a:gd name="connsiteX4" fmla="*/ 1762963 w 1762963"/>
                  <a:gd name="connsiteY4" fmla="*/ 402336 h 1258214"/>
                  <a:gd name="connsiteX5" fmla="*/ 680313 w 1762963"/>
                  <a:gd name="connsiteY5" fmla="*/ 0 h 1258214"/>
                  <a:gd name="connsiteX0" fmla="*/ 680313 w 1762963"/>
                  <a:gd name="connsiteY0" fmla="*/ 0 h 1258214"/>
                  <a:gd name="connsiteX1" fmla="*/ 0 w 1762963"/>
                  <a:gd name="connsiteY1" fmla="*/ 804672 h 1258214"/>
                  <a:gd name="connsiteX2" fmla="*/ 343814 w 1762963"/>
                  <a:gd name="connsiteY2" fmla="*/ 1258214 h 1258214"/>
                  <a:gd name="connsiteX3" fmla="*/ 1353312 w 1762963"/>
                  <a:gd name="connsiteY3" fmla="*/ 1097280 h 1258214"/>
                  <a:gd name="connsiteX4" fmla="*/ 1762963 w 1762963"/>
                  <a:gd name="connsiteY4" fmla="*/ 402336 h 1258214"/>
                  <a:gd name="connsiteX5" fmla="*/ 680313 w 1762963"/>
                  <a:gd name="connsiteY5" fmla="*/ 0 h 1258214"/>
                  <a:gd name="connsiteX0" fmla="*/ 680313 w 1762963"/>
                  <a:gd name="connsiteY0" fmla="*/ 0 h 1163116"/>
                  <a:gd name="connsiteX1" fmla="*/ 0 w 1762963"/>
                  <a:gd name="connsiteY1" fmla="*/ 804672 h 1163116"/>
                  <a:gd name="connsiteX2" fmla="*/ 468172 w 1762963"/>
                  <a:gd name="connsiteY2" fmla="*/ 1163116 h 1163116"/>
                  <a:gd name="connsiteX3" fmla="*/ 1353312 w 1762963"/>
                  <a:gd name="connsiteY3" fmla="*/ 1097280 h 1163116"/>
                  <a:gd name="connsiteX4" fmla="*/ 1762963 w 1762963"/>
                  <a:gd name="connsiteY4" fmla="*/ 402336 h 1163116"/>
                  <a:gd name="connsiteX5" fmla="*/ 680313 w 1762963"/>
                  <a:gd name="connsiteY5" fmla="*/ 0 h 1163116"/>
                  <a:gd name="connsiteX0" fmla="*/ 548639 w 1631289"/>
                  <a:gd name="connsiteY0" fmla="*/ 0 h 1163116"/>
                  <a:gd name="connsiteX1" fmla="*/ 0 w 1631289"/>
                  <a:gd name="connsiteY1" fmla="*/ 753465 h 1163116"/>
                  <a:gd name="connsiteX2" fmla="*/ 336498 w 1631289"/>
                  <a:gd name="connsiteY2" fmla="*/ 1163116 h 1163116"/>
                  <a:gd name="connsiteX3" fmla="*/ 1221638 w 1631289"/>
                  <a:gd name="connsiteY3" fmla="*/ 1097280 h 1163116"/>
                  <a:gd name="connsiteX4" fmla="*/ 1631289 w 1631289"/>
                  <a:gd name="connsiteY4" fmla="*/ 402336 h 1163116"/>
                  <a:gd name="connsiteX5" fmla="*/ 548639 w 1631289"/>
                  <a:gd name="connsiteY5" fmla="*/ 0 h 1163116"/>
                  <a:gd name="connsiteX0" fmla="*/ 790040 w 1872690"/>
                  <a:gd name="connsiteY0" fmla="*/ 0 h 1163116"/>
                  <a:gd name="connsiteX1" fmla="*/ 0 w 1872690"/>
                  <a:gd name="connsiteY1" fmla="*/ 994866 h 1163116"/>
                  <a:gd name="connsiteX2" fmla="*/ 577899 w 1872690"/>
                  <a:gd name="connsiteY2" fmla="*/ 1163116 h 1163116"/>
                  <a:gd name="connsiteX3" fmla="*/ 1463039 w 1872690"/>
                  <a:gd name="connsiteY3" fmla="*/ 1097280 h 1163116"/>
                  <a:gd name="connsiteX4" fmla="*/ 1872690 w 1872690"/>
                  <a:gd name="connsiteY4" fmla="*/ 402336 h 1163116"/>
                  <a:gd name="connsiteX5" fmla="*/ 790040 w 1872690"/>
                  <a:gd name="connsiteY5" fmla="*/ 0 h 1163116"/>
                  <a:gd name="connsiteX0" fmla="*/ 716888 w 1799538"/>
                  <a:gd name="connsiteY0" fmla="*/ 0 h 1163116"/>
                  <a:gd name="connsiteX1" fmla="*/ 0 w 1799538"/>
                  <a:gd name="connsiteY1" fmla="*/ 1009497 h 1163116"/>
                  <a:gd name="connsiteX2" fmla="*/ 504747 w 1799538"/>
                  <a:gd name="connsiteY2" fmla="*/ 1163116 h 1163116"/>
                  <a:gd name="connsiteX3" fmla="*/ 1389887 w 1799538"/>
                  <a:gd name="connsiteY3" fmla="*/ 1097280 h 1163116"/>
                  <a:gd name="connsiteX4" fmla="*/ 1799538 w 1799538"/>
                  <a:gd name="connsiteY4" fmla="*/ 402336 h 1163116"/>
                  <a:gd name="connsiteX5" fmla="*/ 716888 w 1799538"/>
                  <a:gd name="connsiteY5" fmla="*/ 0 h 1163116"/>
                  <a:gd name="connsiteX0" fmla="*/ 716888 w 1913838"/>
                  <a:gd name="connsiteY0" fmla="*/ 0 h 1163116"/>
                  <a:gd name="connsiteX1" fmla="*/ 0 w 1913838"/>
                  <a:gd name="connsiteY1" fmla="*/ 1009497 h 1163116"/>
                  <a:gd name="connsiteX2" fmla="*/ 504747 w 1913838"/>
                  <a:gd name="connsiteY2" fmla="*/ 1163116 h 1163116"/>
                  <a:gd name="connsiteX3" fmla="*/ 1389887 w 1913838"/>
                  <a:gd name="connsiteY3" fmla="*/ 1097280 h 1163116"/>
                  <a:gd name="connsiteX4" fmla="*/ 1913838 w 1913838"/>
                  <a:gd name="connsiteY4" fmla="*/ 388889 h 1163116"/>
                  <a:gd name="connsiteX5" fmla="*/ 716888 w 1913838"/>
                  <a:gd name="connsiteY5" fmla="*/ 0 h 1163116"/>
                  <a:gd name="connsiteX0" fmla="*/ 716888 w 1913838"/>
                  <a:gd name="connsiteY0" fmla="*/ 0 h 1122775"/>
                  <a:gd name="connsiteX1" fmla="*/ 0 w 1913838"/>
                  <a:gd name="connsiteY1" fmla="*/ 1009497 h 1122775"/>
                  <a:gd name="connsiteX2" fmla="*/ 598876 w 1913838"/>
                  <a:gd name="connsiteY2" fmla="*/ 1122775 h 1122775"/>
                  <a:gd name="connsiteX3" fmla="*/ 1389887 w 1913838"/>
                  <a:gd name="connsiteY3" fmla="*/ 1097280 h 1122775"/>
                  <a:gd name="connsiteX4" fmla="*/ 1913838 w 1913838"/>
                  <a:gd name="connsiteY4" fmla="*/ 388889 h 1122775"/>
                  <a:gd name="connsiteX5" fmla="*/ 716888 w 1913838"/>
                  <a:gd name="connsiteY5" fmla="*/ 0 h 1122775"/>
                  <a:gd name="connsiteX0" fmla="*/ 649652 w 1846602"/>
                  <a:gd name="connsiteY0" fmla="*/ 0 h 1122775"/>
                  <a:gd name="connsiteX1" fmla="*/ 0 w 1846602"/>
                  <a:gd name="connsiteY1" fmla="*/ 935539 h 1122775"/>
                  <a:gd name="connsiteX2" fmla="*/ 531640 w 1846602"/>
                  <a:gd name="connsiteY2" fmla="*/ 1122775 h 1122775"/>
                  <a:gd name="connsiteX3" fmla="*/ 1322651 w 1846602"/>
                  <a:gd name="connsiteY3" fmla="*/ 1097280 h 1122775"/>
                  <a:gd name="connsiteX4" fmla="*/ 1846602 w 1846602"/>
                  <a:gd name="connsiteY4" fmla="*/ 388889 h 1122775"/>
                  <a:gd name="connsiteX5" fmla="*/ 649652 w 1846602"/>
                  <a:gd name="connsiteY5" fmla="*/ 0 h 1122775"/>
                  <a:gd name="connsiteX0" fmla="*/ 649652 w 1853326"/>
                  <a:gd name="connsiteY0" fmla="*/ 0 h 1122775"/>
                  <a:gd name="connsiteX1" fmla="*/ 0 w 1853326"/>
                  <a:gd name="connsiteY1" fmla="*/ 935539 h 1122775"/>
                  <a:gd name="connsiteX2" fmla="*/ 531640 w 1853326"/>
                  <a:gd name="connsiteY2" fmla="*/ 1122775 h 1122775"/>
                  <a:gd name="connsiteX3" fmla="*/ 1322651 w 1853326"/>
                  <a:gd name="connsiteY3" fmla="*/ 1097280 h 1122775"/>
                  <a:gd name="connsiteX4" fmla="*/ 1853326 w 1853326"/>
                  <a:gd name="connsiteY4" fmla="*/ 402336 h 1122775"/>
                  <a:gd name="connsiteX5" fmla="*/ 649652 w 1853326"/>
                  <a:gd name="connsiteY5" fmla="*/ 0 h 1122775"/>
                  <a:gd name="connsiteX0" fmla="*/ 649652 w 1846502"/>
                  <a:gd name="connsiteY0" fmla="*/ 0 h 1122775"/>
                  <a:gd name="connsiteX1" fmla="*/ 0 w 1846502"/>
                  <a:gd name="connsiteY1" fmla="*/ 935539 h 1122775"/>
                  <a:gd name="connsiteX2" fmla="*/ 531640 w 1846502"/>
                  <a:gd name="connsiteY2" fmla="*/ 1122775 h 1122775"/>
                  <a:gd name="connsiteX3" fmla="*/ 1322651 w 1846502"/>
                  <a:gd name="connsiteY3" fmla="*/ 1097280 h 1122775"/>
                  <a:gd name="connsiteX4" fmla="*/ 1846502 w 1846502"/>
                  <a:gd name="connsiteY4" fmla="*/ 511518 h 1122775"/>
                  <a:gd name="connsiteX5" fmla="*/ 649652 w 1846502"/>
                  <a:gd name="connsiteY5" fmla="*/ 0 h 1122775"/>
                  <a:gd name="connsiteX0" fmla="*/ 649652 w 1866973"/>
                  <a:gd name="connsiteY0" fmla="*/ 0 h 1122775"/>
                  <a:gd name="connsiteX1" fmla="*/ 0 w 1866973"/>
                  <a:gd name="connsiteY1" fmla="*/ 935539 h 1122775"/>
                  <a:gd name="connsiteX2" fmla="*/ 531640 w 1866973"/>
                  <a:gd name="connsiteY2" fmla="*/ 1122775 h 1122775"/>
                  <a:gd name="connsiteX3" fmla="*/ 1322651 w 1866973"/>
                  <a:gd name="connsiteY3" fmla="*/ 1097280 h 1122775"/>
                  <a:gd name="connsiteX4" fmla="*/ 1866973 w 1866973"/>
                  <a:gd name="connsiteY4" fmla="*/ 518342 h 1122775"/>
                  <a:gd name="connsiteX5" fmla="*/ 649652 w 1866973"/>
                  <a:gd name="connsiteY5" fmla="*/ 0 h 1122775"/>
                  <a:gd name="connsiteX0" fmla="*/ 649652 w 1857448"/>
                  <a:gd name="connsiteY0" fmla="*/ 0 h 1122775"/>
                  <a:gd name="connsiteX1" fmla="*/ 0 w 1857448"/>
                  <a:gd name="connsiteY1" fmla="*/ 935539 h 1122775"/>
                  <a:gd name="connsiteX2" fmla="*/ 531640 w 1857448"/>
                  <a:gd name="connsiteY2" fmla="*/ 1122775 h 1122775"/>
                  <a:gd name="connsiteX3" fmla="*/ 1322651 w 1857448"/>
                  <a:gd name="connsiteY3" fmla="*/ 1097280 h 1122775"/>
                  <a:gd name="connsiteX4" fmla="*/ 1857448 w 1857448"/>
                  <a:gd name="connsiteY4" fmla="*/ 485005 h 1122775"/>
                  <a:gd name="connsiteX5" fmla="*/ 649652 w 1857448"/>
                  <a:gd name="connsiteY5" fmla="*/ 0 h 1122775"/>
                  <a:gd name="connsiteX0" fmla="*/ 649652 w 1852686"/>
                  <a:gd name="connsiteY0" fmla="*/ 0 h 1122775"/>
                  <a:gd name="connsiteX1" fmla="*/ 0 w 1852686"/>
                  <a:gd name="connsiteY1" fmla="*/ 935539 h 1122775"/>
                  <a:gd name="connsiteX2" fmla="*/ 531640 w 1852686"/>
                  <a:gd name="connsiteY2" fmla="*/ 1122775 h 1122775"/>
                  <a:gd name="connsiteX3" fmla="*/ 1322651 w 1852686"/>
                  <a:gd name="connsiteY3" fmla="*/ 1097280 h 1122775"/>
                  <a:gd name="connsiteX4" fmla="*/ 1852686 w 1852686"/>
                  <a:gd name="connsiteY4" fmla="*/ 458812 h 1122775"/>
                  <a:gd name="connsiteX5" fmla="*/ 649652 w 1852686"/>
                  <a:gd name="connsiteY5" fmla="*/ 0 h 1122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52686" h="1122775">
                    <a:moveTo>
                      <a:pt x="649652" y="0"/>
                    </a:moveTo>
                    <a:lnTo>
                      <a:pt x="0" y="935539"/>
                    </a:lnTo>
                    <a:lnTo>
                      <a:pt x="531640" y="1122775"/>
                    </a:lnTo>
                    <a:lnTo>
                      <a:pt x="1322651" y="1097280"/>
                    </a:lnTo>
                    <a:lnTo>
                      <a:pt x="1852686" y="458812"/>
                    </a:lnTo>
                    <a:lnTo>
                      <a:pt x="649652" y="0"/>
                    </a:lnTo>
                    <a:close/>
                  </a:path>
                </a:pathLst>
              </a:custGeom>
              <a:gradFill>
                <a:gsLst>
                  <a:gs pos="5000">
                    <a:schemeClr val="bg1">
                      <a:lumMod val="75000"/>
                      <a:alpha val="80000"/>
                    </a:schemeClr>
                  </a:gs>
                  <a:gs pos="100000">
                    <a:srgbClr val="FFFFFF">
                      <a:alpha val="0"/>
                    </a:srgbClr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41" name="Rectangle 140"/>
              <p:cNvSpPr/>
              <p:nvPr/>
            </p:nvSpPr>
            <p:spPr>
              <a:xfrm>
                <a:off x="2400357" y="4160832"/>
                <a:ext cx="1215126" cy="457200"/>
              </a:xfrm>
              <a:prstGeom prst="rect">
                <a:avLst/>
              </a:prstGeom>
              <a:solidFill>
                <a:srgbClr val="EF5E6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sp>
          <p:nvSpPr>
            <p:cNvPr id="142" name="TextBox 141"/>
            <p:cNvSpPr txBox="1"/>
            <p:nvPr/>
          </p:nvSpPr>
          <p:spPr>
            <a:xfrm>
              <a:off x="8413923" y="3086353"/>
              <a:ext cx="1220976" cy="451406"/>
            </a:xfrm>
            <a:prstGeom prst="rect">
              <a:avLst/>
            </a:prstGeom>
            <a:solidFill>
              <a:srgbClr val="FF7127"/>
            </a:solidFill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400"/>
                </a:lnSpc>
              </a:pPr>
              <a:r>
                <a:rPr lang="en-US" sz="1200" dirty="0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Execute code in else block</a:t>
              </a:r>
              <a:endParaRPr lang="en-IN" sz="1200" dirty="0">
                <a:solidFill>
                  <a:srgbClr val="232153"/>
                </a:solidFill>
                <a:latin typeface="Franklin Gothic Book" panose="020B0503020102020204" pitchFamily="34" charset="0"/>
              </a:endParaRPr>
            </a:p>
          </p:txBody>
        </p:sp>
        <p:grpSp>
          <p:nvGrpSpPr>
            <p:cNvPr id="143" name="Group 142"/>
            <p:cNvGrpSpPr/>
            <p:nvPr/>
          </p:nvGrpSpPr>
          <p:grpSpPr>
            <a:xfrm>
              <a:off x="6479481" y="4266925"/>
              <a:ext cx="2058143" cy="1124291"/>
              <a:chOff x="1757048" y="4160832"/>
              <a:chExt cx="2058143" cy="1124291"/>
            </a:xfrm>
          </p:grpSpPr>
          <p:sp>
            <p:nvSpPr>
              <p:cNvPr id="144" name="Freeform 143"/>
              <p:cNvSpPr/>
              <p:nvPr/>
            </p:nvSpPr>
            <p:spPr>
              <a:xfrm>
                <a:off x="1757048" y="4162348"/>
                <a:ext cx="2055661" cy="1122775"/>
              </a:xfrm>
              <a:custGeom>
                <a:avLst/>
                <a:gdLst>
                  <a:gd name="connsiteX0" fmla="*/ 680313 w 1762963"/>
                  <a:gd name="connsiteY0" fmla="*/ 0 h 1382573"/>
                  <a:gd name="connsiteX1" fmla="*/ 0 w 1762963"/>
                  <a:gd name="connsiteY1" fmla="*/ 804672 h 1382573"/>
                  <a:gd name="connsiteX2" fmla="*/ 292608 w 1762963"/>
                  <a:gd name="connsiteY2" fmla="*/ 1382573 h 1382573"/>
                  <a:gd name="connsiteX3" fmla="*/ 1411833 w 1762963"/>
                  <a:gd name="connsiteY3" fmla="*/ 1302106 h 1382573"/>
                  <a:gd name="connsiteX4" fmla="*/ 1762963 w 1762963"/>
                  <a:gd name="connsiteY4" fmla="*/ 402336 h 1382573"/>
                  <a:gd name="connsiteX5" fmla="*/ 680313 w 1762963"/>
                  <a:gd name="connsiteY5" fmla="*/ 0 h 1382573"/>
                  <a:gd name="connsiteX0" fmla="*/ 680313 w 1762963"/>
                  <a:gd name="connsiteY0" fmla="*/ 0 h 1382573"/>
                  <a:gd name="connsiteX1" fmla="*/ 0 w 1762963"/>
                  <a:gd name="connsiteY1" fmla="*/ 804672 h 1382573"/>
                  <a:gd name="connsiteX2" fmla="*/ 292608 w 1762963"/>
                  <a:gd name="connsiteY2" fmla="*/ 1382573 h 1382573"/>
                  <a:gd name="connsiteX3" fmla="*/ 1411833 w 1762963"/>
                  <a:gd name="connsiteY3" fmla="*/ 1302106 h 1382573"/>
                  <a:gd name="connsiteX4" fmla="*/ 1762963 w 1762963"/>
                  <a:gd name="connsiteY4" fmla="*/ 402336 h 1382573"/>
                  <a:gd name="connsiteX5" fmla="*/ 680313 w 1762963"/>
                  <a:gd name="connsiteY5" fmla="*/ 0 h 1382573"/>
                  <a:gd name="connsiteX0" fmla="*/ 680313 w 1762963"/>
                  <a:gd name="connsiteY0" fmla="*/ 0 h 1382573"/>
                  <a:gd name="connsiteX1" fmla="*/ 0 w 1762963"/>
                  <a:gd name="connsiteY1" fmla="*/ 804672 h 1382573"/>
                  <a:gd name="connsiteX2" fmla="*/ 292608 w 1762963"/>
                  <a:gd name="connsiteY2" fmla="*/ 1382573 h 1382573"/>
                  <a:gd name="connsiteX3" fmla="*/ 1265529 w 1762963"/>
                  <a:gd name="connsiteY3" fmla="*/ 1258214 h 1382573"/>
                  <a:gd name="connsiteX4" fmla="*/ 1762963 w 1762963"/>
                  <a:gd name="connsiteY4" fmla="*/ 402336 h 1382573"/>
                  <a:gd name="connsiteX5" fmla="*/ 680313 w 1762963"/>
                  <a:gd name="connsiteY5" fmla="*/ 0 h 1382573"/>
                  <a:gd name="connsiteX0" fmla="*/ 680313 w 1762963"/>
                  <a:gd name="connsiteY0" fmla="*/ 0 h 1258214"/>
                  <a:gd name="connsiteX1" fmla="*/ 0 w 1762963"/>
                  <a:gd name="connsiteY1" fmla="*/ 804672 h 1258214"/>
                  <a:gd name="connsiteX2" fmla="*/ 343814 w 1762963"/>
                  <a:gd name="connsiteY2" fmla="*/ 1258214 h 1258214"/>
                  <a:gd name="connsiteX3" fmla="*/ 1265529 w 1762963"/>
                  <a:gd name="connsiteY3" fmla="*/ 1258214 h 1258214"/>
                  <a:gd name="connsiteX4" fmla="*/ 1762963 w 1762963"/>
                  <a:gd name="connsiteY4" fmla="*/ 402336 h 1258214"/>
                  <a:gd name="connsiteX5" fmla="*/ 680313 w 1762963"/>
                  <a:gd name="connsiteY5" fmla="*/ 0 h 1258214"/>
                  <a:gd name="connsiteX0" fmla="*/ 680313 w 1762963"/>
                  <a:gd name="connsiteY0" fmla="*/ 0 h 1258214"/>
                  <a:gd name="connsiteX1" fmla="*/ 0 w 1762963"/>
                  <a:gd name="connsiteY1" fmla="*/ 804672 h 1258214"/>
                  <a:gd name="connsiteX2" fmla="*/ 343814 w 1762963"/>
                  <a:gd name="connsiteY2" fmla="*/ 1258214 h 1258214"/>
                  <a:gd name="connsiteX3" fmla="*/ 1353312 w 1762963"/>
                  <a:gd name="connsiteY3" fmla="*/ 1097280 h 1258214"/>
                  <a:gd name="connsiteX4" fmla="*/ 1762963 w 1762963"/>
                  <a:gd name="connsiteY4" fmla="*/ 402336 h 1258214"/>
                  <a:gd name="connsiteX5" fmla="*/ 680313 w 1762963"/>
                  <a:gd name="connsiteY5" fmla="*/ 0 h 1258214"/>
                  <a:gd name="connsiteX0" fmla="*/ 680313 w 1762963"/>
                  <a:gd name="connsiteY0" fmla="*/ 0 h 1163116"/>
                  <a:gd name="connsiteX1" fmla="*/ 0 w 1762963"/>
                  <a:gd name="connsiteY1" fmla="*/ 804672 h 1163116"/>
                  <a:gd name="connsiteX2" fmla="*/ 468172 w 1762963"/>
                  <a:gd name="connsiteY2" fmla="*/ 1163116 h 1163116"/>
                  <a:gd name="connsiteX3" fmla="*/ 1353312 w 1762963"/>
                  <a:gd name="connsiteY3" fmla="*/ 1097280 h 1163116"/>
                  <a:gd name="connsiteX4" fmla="*/ 1762963 w 1762963"/>
                  <a:gd name="connsiteY4" fmla="*/ 402336 h 1163116"/>
                  <a:gd name="connsiteX5" fmla="*/ 680313 w 1762963"/>
                  <a:gd name="connsiteY5" fmla="*/ 0 h 1163116"/>
                  <a:gd name="connsiteX0" fmla="*/ 548639 w 1631289"/>
                  <a:gd name="connsiteY0" fmla="*/ 0 h 1163116"/>
                  <a:gd name="connsiteX1" fmla="*/ 0 w 1631289"/>
                  <a:gd name="connsiteY1" fmla="*/ 753465 h 1163116"/>
                  <a:gd name="connsiteX2" fmla="*/ 336498 w 1631289"/>
                  <a:gd name="connsiteY2" fmla="*/ 1163116 h 1163116"/>
                  <a:gd name="connsiteX3" fmla="*/ 1221638 w 1631289"/>
                  <a:gd name="connsiteY3" fmla="*/ 1097280 h 1163116"/>
                  <a:gd name="connsiteX4" fmla="*/ 1631289 w 1631289"/>
                  <a:gd name="connsiteY4" fmla="*/ 402336 h 1163116"/>
                  <a:gd name="connsiteX5" fmla="*/ 548639 w 1631289"/>
                  <a:gd name="connsiteY5" fmla="*/ 0 h 1163116"/>
                  <a:gd name="connsiteX0" fmla="*/ 790040 w 1872690"/>
                  <a:gd name="connsiteY0" fmla="*/ 0 h 1163116"/>
                  <a:gd name="connsiteX1" fmla="*/ 0 w 1872690"/>
                  <a:gd name="connsiteY1" fmla="*/ 994866 h 1163116"/>
                  <a:gd name="connsiteX2" fmla="*/ 577899 w 1872690"/>
                  <a:gd name="connsiteY2" fmla="*/ 1163116 h 1163116"/>
                  <a:gd name="connsiteX3" fmla="*/ 1463039 w 1872690"/>
                  <a:gd name="connsiteY3" fmla="*/ 1097280 h 1163116"/>
                  <a:gd name="connsiteX4" fmla="*/ 1872690 w 1872690"/>
                  <a:gd name="connsiteY4" fmla="*/ 402336 h 1163116"/>
                  <a:gd name="connsiteX5" fmla="*/ 790040 w 1872690"/>
                  <a:gd name="connsiteY5" fmla="*/ 0 h 1163116"/>
                  <a:gd name="connsiteX0" fmla="*/ 716888 w 1799538"/>
                  <a:gd name="connsiteY0" fmla="*/ 0 h 1163116"/>
                  <a:gd name="connsiteX1" fmla="*/ 0 w 1799538"/>
                  <a:gd name="connsiteY1" fmla="*/ 1009497 h 1163116"/>
                  <a:gd name="connsiteX2" fmla="*/ 504747 w 1799538"/>
                  <a:gd name="connsiteY2" fmla="*/ 1163116 h 1163116"/>
                  <a:gd name="connsiteX3" fmla="*/ 1389887 w 1799538"/>
                  <a:gd name="connsiteY3" fmla="*/ 1097280 h 1163116"/>
                  <a:gd name="connsiteX4" fmla="*/ 1799538 w 1799538"/>
                  <a:gd name="connsiteY4" fmla="*/ 402336 h 1163116"/>
                  <a:gd name="connsiteX5" fmla="*/ 716888 w 1799538"/>
                  <a:gd name="connsiteY5" fmla="*/ 0 h 1163116"/>
                  <a:gd name="connsiteX0" fmla="*/ 716888 w 1913838"/>
                  <a:gd name="connsiteY0" fmla="*/ 0 h 1163116"/>
                  <a:gd name="connsiteX1" fmla="*/ 0 w 1913838"/>
                  <a:gd name="connsiteY1" fmla="*/ 1009497 h 1163116"/>
                  <a:gd name="connsiteX2" fmla="*/ 504747 w 1913838"/>
                  <a:gd name="connsiteY2" fmla="*/ 1163116 h 1163116"/>
                  <a:gd name="connsiteX3" fmla="*/ 1389887 w 1913838"/>
                  <a:gd name="connsiteY3" fmla="*/ 1097280 h 1163116"/>
                  <a:gd name="connsiteX4" fmla="*/ 1913838 w 1913838"/>
                  <a:gd name="connsiteY4" fmla="*/ 388889 h 1163116"/>
                  <a:gd name="connsiteX5" fmla="*/ 716888 w 1913838"/>
                  <a:gd name="connsiteY5" fmla="*/ 0 h 1163116"/>
                  <a:gd name="connsiteX0" fmla="*/ 716888 w 1913838"/>
                  <a:gd name="connsiteY0" fmla="*/ 0 h 1122775"/>
                  <a:gd name="connsiteX1" fmla="*/ 0 w 1913838"/>
                  <a:gd name="connsiteY1" fmla="*/ 1009497 h 1122775"/>
                  <a:gd name="connsiteX2" fmla="*/ 598876 w 1913838"/>
                  <a:gd name="connsiteY2" fmla="*/ 1122775 h 1122775"/>
                  <a:gd name="connsiteX3" fmla="*/ 1389887 w 1913838"/>
                  <a:gd name="connsiteY3" fmla="*/ 1097280 h 1122775"/>
                  <a:gd name="connsiteX4" fmla="*/ 1913838 w 1913838"/>
                  <a:gd name="connsiteY4" fmla="*/ 388889 h 1122775"/>
                  <a:gd name="connsiteX5" fmla="*/ 716888 w 1913838"/>
                  <a:gd name="connsiteY5" fmla="*/ 0 h 1122775"/>
                  <a:gd name="connsiteX0" fmla="*/ 649652 w 1846602"/>
                  <a:gd name="connsiteY0" fmla="*/ 0 h 1122775"/>
                  <a:gd name="connsiteX1" fmla="*/ 0 w 1846602"/>
                  <a:gd name="connsiteY1" fmla="*/ 935539 h 1122775"/>
                  <a:gd name="connsiteX2" fmla="*/ 531640 w 1846602"/>
                  <a:gd name="connsiteY2" fmla="*/ 1122775 h 1122775"/>
                  <a:gd name="connsiteX3" fmla="*/ 1322651 w 1846602"/>
                  <a:gd name="connsiteY3" fmla="*/ 1097280 h 1122775"/>
                  <a:gd name="connsiteX4" fmla="*/ 1846602 w 1846602"/>
                  <a:gd name="connsiteY4" fmla="*/ 388889 h 1122775"/>
                  <a:gd name="connsiteX5" fmla="*/ 649652 w 1846602"/>
                  <a:gd name="connsiteY5" fmla="*/ 0 h 1122775"/>
                  <a:gd name="connsiteX0" fmla="*/ 649652 w 1853326"/>
                  <a:gd name="connsiteY0" fmla="*/ 0 h 1122775"/>
                  <a:gd name="connsiteX1" fmla="*/ 0 w 1853326"/>
                  <a:gd name="connsiteY1" fmla="*/ 935539 h 1122775"/>
                  <a:gd name="connsiteX2" fmla="*/ 531640 w 1853326"/>
                  <a:gd name="connsiteY2" fmla="*/ 1122775 h 1122775"/>
                  <a:gd name="connsiteX3" fmla="*/ 1322651 w 1853326"/>
                  <a:gd name="connsiteY3" fmla="*/ 1097280 h 1122775"/>
                  <a:gd name="connsiteX4" fmla="*/ 1853326 w 1853326"/>
                  <a:gd name="connsiteY4" fmla="*/ 402336 h 1122775"/>
                  <a:gd name="connsiteX5" fmla="*/ 649652 w 1853326"/>
                  <a:gd name="connsiteY5" fmla="*/ 0 h 1122775"/>
                  <a:gd name="connsiteX0" fmla="*/ 649652 w 1846502"/>
                  <a:gd name="connsiteY0" fmla="*/ 0 h 1122775"/>
                  <a:gd name="connsiteX1" fmla="*/ 0 w 1846502"/>
                  <a:gd name="connsiteY1" fmla="*/ 935539 h 1122775"/>
                  <a:gd name="connsiteX2" fmla="*/ 531640 w 1846502"/>
                  <a:gd name="connsiteY2" fmla="*/ 1122775 h 1122775"/>
                  <a:gd name="connsiteX3" fmla="*/ 1322651 w 1846502"/>
                  <a:gd name="connsiteY3" fmla="*/ 1097280 h 1122775"/>
                  <a:gd name="connsiteX4" fmla="*/ 1846502 w 1846502"/>
                  <a:gd name="connsiteY4" fmla="*/ 511518 h 1122775"/>
                  <a:gd name="connsiteX5" fmla="*/ 649652 w 1846502"/>
                  <a:gd name="connsiteY5" fmla="*/ 0 h 1122775"/>
                  <a:gd name="connsiteX0" fmla="*/ 649652 w 1866973"/>
                  <a:gd name="connsiteY0" fmla="*/ 0 h 1122775"/>
                  <a:gd name="connsiteX1" fmla="*/ 0 w 1866973"/>
                  <a:gd name="connsiteY1" fmla="*/ 935539 h 1122775"/>
                  <a:gd name="connsiteX2" fmla="*/ 531640 w 1866973"/>
                  <a:gd name="connsiteY2" fmla="*/ 1122775 h 1122775"/>
                  <a:gd name="connsiteX3" fmla="*/ 1322651 w 1866973"/>
                  <a:gd name="connsiteY3" fmla="*/ 1097280 h 1122775"/>
                  <a:gd name="connsiteX4" fmla="*/ 1866973 w 1866973"/>
                  <a:gd name="connsiteY4" fmla="*/ 518342 h 1122775"/>
                  <a:gd name="connsiteX5" fmla="*/ 649652 w 1866973"/>
                  <a:gd name="connsiteY5" fmla="*/ 0 h 1122775"/>
                  <a:gd name="connsiteX0" fmla="*/ 649652 w 2044394"/>
                  <a:gd name="connsiteY0" fmla="*/ 0 h 1122775"/>
                  <a:gd name="connsiteX1" fmla="*/ 0 w 2044394"/>
                  <a:gd name="connsiteY1" fmla="*/ 935539 h 1122775"/>
                  <a:gd name="connsiteX2" fmla="*/ 531640 w 2044394"/>
                  <a:gd name="connsiteY2" fmla="*/ 1122775 h 1122775"/>
                  <a:gd name="connsiteX3" fmla="*/ 1322651 w 2044394"/>
                  <a:gd name="connsiteY3" fmla="*/ 1097280 h 1122775"/>
                  <a:gd name="connsiteX4" fmla="*/ 2044394 w 2044394"/>
                  <a:gd name="connsiteY4" fmla="*/ 511518 h 1122775"/>
                  <a:gd name="connsiteX5" fmla="*/ 649652 w 2044394"/>
                  <a:gd name="connsiteY5" fmla="*/ 0 h 1122775"/>
                  <a:gd name="connsiteX0" fmla="*/ 649652 w 2058042"/>
                  <a:gd name="connsiteY0" fmla="*/ 0 h 1122775"/>
                  <a:gd name="connsiteX1" fmla="*/ 0 w 2058042"/>
                  <a:gd name="connsiteY1" fmla="*/ 935539 h 1122775"/>
                  <a:gd name="connsiteX2" fmla="*/ 531640 w 2058042"/>
                  <a:gd name="connsiteY2" fmla="*/ 1122775 h 1122775"/>
                  <a:gd name="connsiteX3" fmla="*/ 1322651 w 2058042"/>
                  <a:gd name="connsiteY3" fmla="*/ 1097280 h 1122775"/>
                  <a:gd name="connsiteX4" fmla="*/ 2058042 w 2058042"/>
                  <a:gd name="connsiteY4" fmla="*/ 525166 h 1122775"/>
                  <a:gd name="connsiteX5" fmla="*/ 649652 w 2058042"/>
                  <a:gd name="connsiteY5" fmla="*/ 0 h 1122775"/>
                  <a:gd name="connsiteX0" fmla="*/ 649652 w 2058042"/>
                  <a:gd name="connsiteY0" fmla="*/ 0 h 1122775"/>
                  <a:gd name="connsiteX1" fmla="*/ 0 w 2058042"/>
                  <a:gd name="connsiteY1" fmla="*/ 935539 h 1122775"/>
                  <a:gd name="connsiteX2" fmla="*/ 531640 w 2058042"/>
                  <a:gd name="connsiteY2" fmla="*/ 1122775 h 1122775"/>
                  <a:gd name="connsiteX3" fmla="*/ 1322651 w 2058042"/>
                  <a:gd name="connsiteY3" fmla="*/ 1097280 h 1122775"/>
                  <a:gd name="connsiteX4" fmla="*/ 2058042 w 2058042"/>
                  <a:gd name="connsiteY4" fmla="*/ 484684 h 1122775"/>
                  <a:gd name="connsiteX5" fmla="*/ 649652 w 2058042"/>
                  <a:gd name="connsiteY5" fmla="*/ 0 h 1122775"/>
                  <a:gd name="connsiteX0" fmla="*/ 649652 w 2055661"/>
                  <a:gd name="connsiteY0" fmla="*/ 0 h 1122775"/>
                  <a:gd name="connsiteX1" fmla="*/ 0 w 2055661"/>
                  <a:gd name="connsiteY1" fmla="*/ 935539 h 1122775"/>
                  <a:gd name="connsiteX2" fmla="*/ 531640 w 2055661"/>
                  <a:gd name="connsiteY2" fmla="*/ 1122775 h 1122775"/>
                  <a:gd name="connsiteX3" fmla="*/ 1322651 w 2055661"/>
                  <a:gd name="connsiteY3" fmla="*/ 1097280 h 1122775"/>
                  <a:gd name="connsiteX4" fmla="*/ 2055661 w 2055661"/>
                  <a:gd name="connsiteY4" fmla="*/ 451347 h 1122775"/>
                  <a:gd name="connsiteX5" fmla="*/ 649652 w 2055661"/>
                  <a:gd name="connsiteY5" fmla="*/ 0 h 1122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055661" h="1122775">
                    <a:moveTo>
                      <a:pt x="649652" y="0"/>
                    </a:moveTo>
                    <a:lnTo>
                      <a:pt x="0" y="935539"/>
                    </a:lnTo>
                    <a:lnTo>
                      <a:pt x="531640" y="1122775"/>
                    </a:lnTo>
                    <a:lnTo>
                      <a:pt x="1322651" y="1097280"/>
                    </a:lnTo>
                    <a:lnTo>
                      <a:pt x="2055661" y="451347"/>
                    </a:lnTo>
                    <a:lnTo>
                      <a:pt x="649652" y="0"/>
                    </a:lnTo>
                    <a:close/>
                  </a:path>
                </a:pathLst>
              </a:custGeom>
              <a:gradFill flip="none" rotWithShape="1">
                <a:gsLst>
                  <a:gs pos="5000">
                    <a:schemeClr val="bg1">
                      <a:lumMod val="75000"/>
                    </a:schemeClr>
                  </a:gs>
                  <a:gs pos="68000">
                    <a:srgbClr val="FFFFFF">
                      <a:alpha val="0"/>
                    </a:srgbClr>
                  </a:gs>
                  <a:gs pos="58000">
                    <a:schemeClr val="bg1">
                      <a:lumMod val="95000"/>
                      <a:alpha val="80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45" name="Rectangle 144"/>
              <p:cNvSpPr/>
              <p:nvPr/>
            </p:nvSpPr>
            <p:spPr>
              <a:xfrm>
                <a:off x="2400357" y="4160832"/>
                <a:ext cx="1414834" cy="457200"/>
              </a:xfrm>
              <a:prstGeom prst="rect">
                <a:avLst/>
              </a:prstGeom>
              <a:solidFill>
                <a:srgbClr val="FF712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sp>
          <p:nvSpPr>
            <p:cNvPr id="146" name="TextBox 145"/>
            <p:cNvSpPr txBox="1"/>
            <p:nvPr/>
          </p:nvSpPr>
          <p:spPr>
            <a:xfrm>
              <a:off x="7148006" y="4267209"/>
              <a:ext cx="1348676" cy="4514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400"/>
                </a:lnSpc>
              </a:pPr>
              <a:r>
                <a:rPr lang="en-US" sz="1200" dirty="0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Execute code outside if block</a:t>
              </a:r>
              <a:endParaRPr lang="en-IN" sz="1200" dirty="0">
                <a:solidFill>
                  <a:srgbClr val="232153"/>
                </a:solidFill>
                <a:latin typeface="Franklin Gothic Book" panose="020B0503020102020204" pitchFamily="34" charset="0"/>
              </a:endParaRPr>
            </a:p>
          </p:txBody>
        </p:sp>
        <p:cxnSp>
          <p:nvCxnSpPr>
            <p:cNvPr id="148" name="Straight Connector 147"/>
            <p:cNvCxnSpPr/>
            <p:nvPr/>
          </p:nvCxnSpPr>
          <p:spPr>
            <a:xfrm flipH="1">
              <a:off x="6611968" y="3997354"/>
              <a:ext cx="2410625" cy="0"/>
            </a:xfrm>
            <a:prstGeom prst="line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/>
            <p:cNvCxnSpPr/>
            <p:nvPr/>
          </p:nvCxnSpPr>
          <p:spPr>
            <a:xfrm>
              <a:off x="6615622" y="3535163"/>
              <a:ext cx="0" cy="462191"/>
            </a:xfrm>
            <a:prstGeom prst="line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/>
            <p:cNvCxnSpPr>
              <a:endCxn id="142" idx="2"/>
            </p:cNvCxnSpPr>
            <p:nvPr/>
          </p:nvCxnSpPr>
          <p:spPr>
            <a:xfrm flipV="1">
              <a:off x="9024411" y="3537759"/>
              <a:ext cx="0" cy="463654"/>
            </a:xfrm>
            <a:prstGeom prst="line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Arrow Connector 153"/>
            <p:cNvCxnSpPr/>
            <p:nvPr/>
          </p:nvCxnSpPr>
          <p:spPr>
            <a:xfrm>
              <a:off x="7812006" y="3997354"/>
              <a:ext cx="0" cy="239538"/>
            </a:xfrm>
            <a:prstGeom prst="straightConnector1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0" name="Group 99"/>
          <p:cNvGrpSpPr/>
          <p:nvPr/>
        </p:nvGrpSpPr>
        <p:grpSpPr>
          <a:xfrm>
            <a:off x="301847" y="242937"/>
            <a:ext cx="43181" cy="324000"/>
            <a:chOff x="828535" y="1813758"/>
            <a:chExt cx="43181" cy="378000"/>
          </a:xfrm>
        </p:grpSpPr>
        <p:cxnSp>
          <p:nvCxnSpPr>
            <p:cNvPr id="101" name="Straight Connector 100"/>
            <p:cNvCxnSpPr/>
            <p:nvPr/>
          </p:nvCxnSpPr>
          <p:spPr>
            <a:xfrm>
              <a:off x="871716" y="1813758"/>
              <a:ext cx="0" cy="378000"/>
            </a:xfrm>
            <a:prstGeom prst="line">
              <a:avLst/>
            </a:prstGeom>
            <a:ln w="28575">
              <a:solidFill>
                <a:srgbClr val="F3C93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/>
          </p:nvCxnSpPr>
          <p:spPr>
            <a:xfrm>
              <a:off x="828535" y="1813758"/>
              <a:ext cx="0" cy="378000"/>
            </a:xfrm>
            <a:prstGeom prst="line">
              <a:avLst/>
            </a:prstGeom>
            <a:ln w="12700">
              <a:solidFill>
                <a:srgbClr val="23215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3" name="TextBox 102"/>
          <p:cNvSpPr txBox="1"/>
          <p:nvPr/>
        </p:nvSpPr>
        <p:spPr>
          <a:xfrm>
            <a:off x="420769" y="212577"/>
            <a:ext cx="7006598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00" dirty="0">
                <a:solidFill>
                  <a:srgbClr val="232153"/>
                </a:solidFill>
                <a:latin typeface="Franklin Gothic Medium" panose="020B0603020102020204" pitchFamily="34" charset="0"/>
              </a:rPr>
              <a:t>Logical </a:t>
            </a:r>
            <a:r>
              <a:rPr lang="en-US" sz="1900" dirty="0">
                <a:solidFill>
                  <a:srgbClr val="232153"/>
                </a:solidFill>
                <a:latin typeface="Franklin Gothic Book" panose="020B0503020102020204" pitchFamily="34" charset="0"/>
              </a:rPr>
              <a:t>Operations Diagrams (for, while loops; if/else statements)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3189031" y="1003500"/>
            <a:ext cx="2726893" cy="4180484"/>
            <a:chOff x="3189031" y="1003500"/>
            <a:chExt cx="2726893" cy="4180484"/>
          </a:xfrm>
        </p:grpSpPr>
        <p:cxnSp>
          <p:nvCxnSpPr>
            <p:cNvPr id="83" name="Straight Arrow Connector 82"/>
            <p:cNvCxnSpPr/>
            <p:nvPr/>
          </p:nvCxnSpPr>
          <p:spPr>
            <a:xfrm flipH="1">
              <a:off x="4384733" y="3241552"/>
              <a:ext cx="1755" cy="575970"/>
            </a:xfrm>
            <a:prstGeom prst="straightConnector1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/>
            <p:nvPr/>
          </p:nvCxnSpPr>
          <p:spPr>
            <a:xfrm>
              <a:off x="5042357" y="2583603"/>
              <a:ext cx="484260" cy="0"/>
            </a:xfrm>
            <a:prstGeom prst="line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0" name="Isosceles Triangle 169"/>
            <p:cNvSpPr/>
            <p:nvPr/>
          </p:nvSpPr>
          <p:spPr>
            <a:xfrm flipV="1">
              <a:off x="3718918" y="2581152"/>
              <a:ext cx="1337249" cy="659931"/>
            </a:xfrm>
            <a:prstGeom prst="triangle">
              <a:avLst/>
            </a:prstGeom>
            <a:solidFill>
              <a:srgbClr val="FCBA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71" name="Isosceles Triangle 170"/>
            <p:cNvSpPr/>
            <p:nvPr/>
          </p:nvSpPr>
          <p:spPr>
            <a:xfrm>
              <a:off x="3718918" y="1921533"/>
              <a:ext cx="1337249" cy="659931"/>
            </a:xfrm>
            <a:prstGeom prst="triangle">
              <a:avLst/>
            </a:prstGeom>
            <a:solidFill>
              <a:srgbClr val="FFF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grpSp>
          <p:nvGrpSpPr>
            <p:cNvPr id="81" name="Group 80"/>
            <p:cNvGrpSpPr/>
            <p:nvPr/>
          </p:nvGrpSpPr>
          <p:grpSpPr>
            <a:xfrm>
              <a:off x="3189031" y="3856159"/>
              <a:ext cx="1858435" cy="1124291"/>
              <a:chOff x="1757048" y="4160832"/>
              <a:chExt cx="1858435" cy="1124291"/>
            </a:xfrm>
          </p:grpSpPr>
          <p:sp>
            <p:nvSpPr>
              <p:cNvPr id="98" name="Freeform 97"/>
              <p:cNvSpPr/>
              <p:nvPr/>
            </p:nvSpPr>
            <p:spPr>
              <a:xfrm>
                <a:off x="1757048" y="4162348"/>
                <a:ext cx="1853326" cy="1122775"/>
              </a:xfrm>
              <a:custGeom>
                <a:avLst/>
                <a:gdLst>
                  <a:gd name="connsiteX0" fmla="*/ 680313 w 1762963"/>
                  <a:gd name="connsiteY0" fmla="*/ 0 h 1382573"/>
                  <a:gd name="connsiteX1" fmla="*/ 0 w 1762963"/>
                  <a:gd name="connsiteY1" fmla="*/ 804672 h 1382573"/>
                  <a:gd name="connsiteX2" fmla="*/ 292608 w 1762963"/>
                  <a:gd name="connsiteY2" fmla="*/ 1382573 h 1382573"/>
                  <a:gd name="connsiteX3" fmla="*/ 1411833 w 1762963"/>
                  <a:gd name="connsiteY3" fmla="*/ 1302106 h 1382573"/>
                  <a:gd name="connsiteX4" fmla="*/ 1762963 w 1762963"/>
                  <a:gd name="connsiteY4" fmla="*/ 402336 h 1382573"/>
                  <a:gd name="connsiteX5" fmla="*/ 680313 w 1762963"/>
                  <a:gd name="connsiteY5" fmla="*/ 0 h 1382573"/>
                  <a:gd name="connsiteX0" fmla="*/ 680313 w 1762963"/>
                  <a:gd name="connsiteY0" fmla="*/ 0 h 1382573"/>
                  <a:gd name="connsiteX1" fmla="*/ 0 w 1762963"/>
                  <a:gd name="connsiteY1" fmla="*/ 804672 h 1382573"/>
                  <a:gd name="connsiteX2" fmla="*/ 292608 w 1762963"/>
                  <a:gd name="connsiteY2" fmla="*/ 1382573 h 1382573"/>
                  <a:gd name="connsiteX3" fmla="*/ 1411833 w 1762963"/>
                  <a:gd name="connsiteY3" fmla="*/ 1302106 h 1382573"/>
                  <a:gd name="connsiteX4" fmla="*/ 1762963 w 1762963"/>
                  <a:gd name="connsiteY4" fmla="*/ 402336 h 1382573"/>
                  <a:gd name="connsiteX5" fmla="*/ 680313 w 1762963"/>
                  <a:gd name="connsiteY5" fmla="*/ 0 h 1382573"/>
                  <a:gd name="connsiteX0" fmla="*/ 680313 w 1762963"/>
                  <a:gd name="connsiteY0" fmla="*/ 0 h 1382573"/>
                  <a:gd name="connsiteX1" fmla="*/ 0 w 1762963"/>
                  <a:gd name="connsiteY1" fmla="*/ 804672 h 1382573"/>
                  <a:gd name="connsiteX2" fmla="*/ 292608 w 1762963"/>
                  <a:gd name="connsiteY2" fmla="*/ 1382573 h 1382573"/>
                  <a:gd name="connsiteX3" fmla="*/ 1265529 w 1762963"/>
                  <a:gd name="connsiteY3" fmla="*/ 1258214 h 1382573"/>
                  <a:gd name="connsiteX4" fmla="*/ 1762963 w 1762963"/>
                  <a:gd name="connsiteY4" fmla="*/ 402336 h 1382573"/>
                  <a:gd name="connsiteX5" fmla="*/ 680313 w 1762963"/>
                  <a:gd name="connsiteY5" fmla="*/ 0 h 1382573"/>
                  <a:gd name="connsiteX0" fmla="*/ 680313 w 1762963"/>
                  <a:gd name="connsiteY0" fmla="*/ 0 h 1258214"/>
                  <a:gd name="connsiteX1" fmla="*/ 0 w 1762963"/>
                  <a:gd name="connsiteY1" fmla="*/ 804672 h 1258214"/>
                  <a:gd name="connsiteX2" fmla="*/ 343814 w 1762963"/>
                  <a:gd name="connsiteY2" fmla="*/ 1258214 h 1258214"/>
                  <a:gd name="connsiteX3" fmla="*/ 1265529 w 1762963"/>
                  <a:gd name="connsiteY3" fmla="*/ 1258214 h 1258214"/>
                  <a:gd name="connsiteX4" fmla="*/ 1762963 w 1762963"/>
                  <a:gd name="connsiteY4" fmla="*/ 402336 h 1258214"/>
                  <a:gd name="connsiteX5" fmla="*/ 680313 w 1762963"/>
                  <a:gd name="connsiteY5" fmla="*/ 0 h 1258214"/>
                  <a:gd name="connsiteX0" fmla="*/ 680313 w 1762963"/>
                  <a:gd name="connsiteY0" fmla="*/ 0 h 1258214"/>
                  <a:gd name="connsiteX1" fmla="*/ 0 w 1762963"/>
                  <a:gd name="connsiteY1" fmla="*/ 804672 h 1258214"/>
                  <a:gd name="connsiteX2" fmla="*/ 343814 w 1762963"/>
                  <a:gd name="connsiteY2" fmla="*/ 1258214 h 1258214"/>
                  <a:gd name="connsiteX3" fmla="*/ 1353312 w 1762963"/>
                  <a:gd name="connsiteY3" fmla="*/ 1097280 h 1258214"/>
                  <a:gd name="connsiteX4" fmla="*/ 1762963 w 1762963"/>
                  <a:gd name="connsiteY4" fmla="*/ 402336 h 1258214"/>
                  <a:gd name="connsiteX5" fmla="*/ 680313 w 1762963"/>
                  <a:gd name="connsiteY5" fmla="*/ 0 h 1258214"/>
                  <a:gd name="connsiteX0" fmla="*/ 680313 w 1762963"/>
                  <a:gd name="connsiteY0" fmla="*/ 0 h 1163116"/>
                  <a:gd name="connsiteX1" fmla="*/ 0 w 1762963"/>
                  <a:gd name="connsiteY1" fmla="*/ 804672 h 1163116"/>
                  <a:gd name="connsiteX2" fmla="*/ 468172 w 1762963"/>
                  <a:gd name="connsiteY2" fmla="*/ 1163116 h 1163116"/>
                  <a:gd name="connsiteX3" fmla="*/ 1353312 w 1762963"/>
                  <a:gd name="connsiteY3" fmla="*/ 1097280 h 1163116"/>
                  <a:gd name="connsiteX4" fmla="*/ 1762963 w 1762963"/>
                  <a:gd name="connsiteY4" fmla="*/ 402336 h 1163116"/>
                  <a:gd name="connsiteX5" fmla="*/ 680313 w 1762963"/>
                  <a:gd name="connsiteY5" fmla="*/ 0 h 1163116"/>
                  <a:gd name="connsiteX0" fmla="*/ 548639 w 1631289"/>
                  <a:gd name="connsiteY0" fmla="*/ 0 h 1163116"/>
                  <a:gd name="connsiteX1" fmla="*/ 0 w 1631289"/>
                  <a:gd name="connsiteY1" fmla="*/ 753465 h 1163116"/>
                  <a:gd name="connsiteX2" fmla="*/ 336498 w 1631289"/>
                  <a:gd name="connsiteY2" fmla="*/ 1163116 h 1163116"/>
                  <a:gd name="connsiteX3" fmla="*/ 1221638 w 1631289"/>
                  <a:gd name="connsiteY3" fmla="*/ 1097280 h 1163116"/>
                  <a:gd name="connsiteX4" fmla="*/ 1631289 w 1631289"/>
                  <a:gd name="connsiteY4" fmla="*/ 402336 h 1163116"/>
                  <a:gd name="connsiteX5" fmla="*/ 548639 w 1631289"/>
                  <a:gd name="connsiteY5" fmla="*/ 0 h 1163116"/>
                  <a:gd name="connsiteX0" fmla="*/ 790040 w 1872690"/>
                  <a:gd name="connsiteY0" fmla="*/ 0 h 1163116"/>
                  <a:gd name="connsiteX1" fmla="*/ 0 w 1872690"/>
                  <a:gd name="connsiteY1" fmla="*/ 994866 h 1163116"/>
                  <a:gd name="connsiteX2" fmla="*/ 577899 w 1872690"/>
                  <a:gd name="connsiteY2" fmla="*/ 1163116 h 1163116"/>
                  <a:gd name="connsiteX3" fmla="*/ 1463039 w 1872690"/>
                  <a:gd name="connsiteY3" fmla="*/ 1097280 h 1163116"/>
                  <a:gd name="connsiteX4" fmla="*/ 1872690 w 1872690"/>
                  <a:gd name="connsiteY4" fmla="*/ 402336 h 1163116"/>
                  <a:gd name="connsiteX5" fmla="*/ 790040 w 1872690"/>
                  <a:gd name="connsiteY5" fmla="*/ 0 h 1163116"/>
                  <a:gd name="connsiteX0" fmla="*/ 716888 w 1799538"/>
                  <a:gd name="connsiteY0" fmla="*/ 0 h 1163116"/>
                  <a:gd name="connsiteX1" fmla="*/ 0 w 1799538"/>
                  <a:gd name="connsiteY1" fmla="*/ 1009497 h 1163116"/>
                  <a:gd name="connsiteX2" fmla="*/ 504747 w 1799538"/>
                  <a:gd name="connsiteY2" fmla="*/ 1163116 h 1163116"/>
                  <a:gd name="connsiteX3" fmla="*/ 1389887 w 1799538"/>
                  <a:gd name="connsiteY3" fmla="*/ 1097280 h 1163116"/>
                  <a:gd name="connsiteX4" fmla="*/ 1799538 w 1799538"/>
                  <a:gd name="connsiteY4" fmla="*/ 402336 h 1163116"/>
                  <a:gd name="connsiteX5" fmla="*/ 716888 w 1799538"/>
                  <a:gd name="connsiteY5" fmla="*/ 0 h 1163116"/>
                  <a:gd name="connsiteX0" fmla="*/ 716888 w 1913838"/>
                  <a:gd name="connsiteY0" fmla="*/ 0 h 1163116"/>
                  <a:gd name="connsiteX1" fmla="*/ 0 w 1913838"/>
                  <a:gd name="connsiteY1" fmla="*/ 1009497 h 1163116"/>
                  <a:gd name="connsiteX2" fmla="*/ 504747 w 1913838"/>
                  <a:gd name="connsiteY2" fmla="*/ 1163116 h 1163116"/>
                  <a:gd name="connsiteX3" fmla="*/ 1389887 w 1913838"/>
                  <a:gd name="connsiteY3" fmla="*/ 1097280 h 1163116"/>
                  <a:gd name="connsiteX4" fmla="*/ 1913838 w 1913838"/>
                  <a:gd name="connsiteY4" fmla="*/ 388889 h 1163116"/>
                  <a:gd name="connsiteX5" fmla="*/ 716888 w 1913838"/>
                  <a:gd name="connsiteY5" fmla="*/ 0 h 1163116"/>
                  <a:gd name="connsiteX0" fmla="*/ 716888 w 1913838"/>
                  <a:gd name="connsiteY0" fmla="*/ 0 h 1122775"/>
                  <a:gd name="connsiteX1" fmla="*/ 0 w 1913838"/>
                  <a:gd name="connsiteY1" fmla="*/ 1009497 h 1122775"/>
                  <a:gd name="connsiteX2" fmla="*/ 598876 w 1913838"/>
                  <a:gd name="connsiteY2" fmla="*/ 1122775 h 1122775"/>
                  <a:gd name="connsiteX3" fmla="*/ 1389887 w 1913838"/>
                  <a:gd name="connsiteY3" fmla="*/ 1097280 h 1122775"/>
                  <a:gd name="connsiteX4" fmla="*/ 1913838 w 1913838"/>
                  <a:gd name="connsiteY4" fmla="*/ 388889 h 1122775"/>
                  <a:gd name="connsiteX5" fmla="*/ 716888 w 1913838"/>
                  <a:gd name="connsiteY5" fmla="*/ 0 h 1122775"/>
                  <a:gd name="connsiteX0" fmla="*/ 649652 w 1846602"/>
                  <a:gd name="connsiteY0" fmla="*/ 0 h 1122775"/>
                  <a:gd name="connsiteX1" fmla="*/ 0 w 1846602"/>
                  <a:gd name="connsiteY1" fmla="*/ 935539 h 1122775"/>
                  <a:gd name="connsiteX2" fmla="*/ 531640 w 1846602"/>
                  <a:gd name="connsiteY2" fmla="*/ 1122775 h 1122775"/>
                  <a:gd name="connsiteX3" fmla="*/ 1322651 w 1846602"/>
                  <a:gd name="connsiteY3" fmla="*/ 1097280 h 1122775"/>
                  <a:gd name="connsiteX4" fmla="*/ 1846602 w 1846602"/>
                  <a:gd name="connsiteY4" fmla="*/ 388889 h 1122775"/>
                  <a:gd name="connsiteX5" fmla="*/ 649652 w 1846602"/>
                  <a:gd name="connsiteY5" fmla="*/ 0 h 1122775"/>
                  <a:gd name="connsiteX0" fmla="*/ 649652 w 1853326"/>
                  <a:gd name="connsiteY0" fmla="*/ 0 h 1122775"/>
                  <a:gd name="connsiteX1" fmla="*/ 0 w 1853326"/>
                  <a:gd name="connsiteY1" fmla="*/ 935539 h 1122775"/>
                  <a:gd name="connsiteX2" fmla="*/ 531640 w 1853326"/>
                  <a:gd name="connsiteY2" fmla="*/ 1122775 h 1122775"/>
                  <a:gd name="connsiteX3" fmla="*/ 1322651 w 1853326"/>
                  <a:gd name="connsiteY3" fmla="*/ 1097280 h 1122775"/>
                  <a:gd name="connsiteX4" fmla="*/ 1853326 w 1853326"/>
                  <a:gd name="connsiteY4" fmla="*/ 402336 h 1122775"/>
                  <a:gd name="connsiteX5" fmla="*/ 649652 w 1853326"/>
                  <a:gd name="connsiteY5" fmla="*/ 0 h 1122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53326" h="1122775">
                    <a:moveTo>
                      <a:pt x="649652" y="0"/>
                    </a:moveTo>
                    <a:lnTo>
                      <a:pt x="0" y="935539"/>
                    </a:lnTo>
                    <a:lnTo>
                      <a:pt x="531640" y="1122775"/>
                    </a:lnTo>
                    <a:lnTo>
                      <a:pt x="1322651" y="1097280"/>
                    </a:lnTo>
                    <a:lnTo>
                      <a:pt x="1853326" y="402336"/>
                    </a:lnTo>
                    <a:lnTo>
                      <a:pt x="649652" y="0"/>
                    </a:lnTo>
                    <a:close/>
                  </a:path>
                </a:pathLst>
              </a:custGeom>
              <a:gradFill>
                <a:gsLst>
                  <a:gs pos="5000">
                    <a:schemeClr val="bg1">
                      <a:lumMod val="75000"/>
                      <a:alpha val="80000"/>
                    </a:schemeClr>
                  </a:gs>
                  <a:gs pos="100000">
                    <a:srgbClr val="FFFFFF">
                      <a:alpha val="0"/>
                    </a:srgbClr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2400357" y="4160832"/>
                <a:ext cx="1215126" cy="403853"/>
              </a:xfrm>
              <a:prstGeom prst="rect">
                <a:avLst/>
              </a:prstGeom>
              <a:solidFill>
                <a:srgbClr val="FFF6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cxnSp>
          <p:nvCxnSpPr>
            <p:cNvPr id="84" name="Straight Connector 83"/>
            <p:cNvCxnSpPr/>
            <p:nvPr/>
          </p:nvCxnSpPr>
          <p:spPr>
            <a:xfrm flipH="1">
              <a:off x="3361642" y="2591554"/>
              <a:ext cx="336172" cy="0"/>
            </a:xfrm>
            <a:prstGeom prst="line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/>
          </p:nvCxnSpPr>
          <p:spPr>
            <a:xfrm>
              <a:off x="3361642" y="2584830"/>
              <a:ext cx="0" cy="1479654"/>
            </a:xfrm>
            <a:prstGeom prst="line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>
              <a:endCxn id="99" idx="1"/>
            </p:cNvCxnSpPr>
            <p:nvPr/>
          </p:nvCxnSpPr>
          <p:spPr>
            <a:xfrm flipV="1">
              <a:off x="3361642" y="4058086"/>
              <a:ext cx="470701" cy="6398"/>
            </a:xfrm>
            <a:prstGeom prst="line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/>
            <p:cNvCxnSpPr/>
            <p:nvPr/>
          </p:nvCxnSpPr>
          <p:spPr>
            <a:xfrm>
              <a:off x="4387326" y="1357370"/>
              <a:ext cx="0" cy="540000"/>
            </a:xfrm>
            <a:prstGeom prst="straightConnector1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/>
            <p:nvPr/>
          </p:nvCxnSpPr>
          <p:spPr>
            <a:xfrm flipV="1">
              <a:off x="5526617" y="2579730"/>
              <a:ext cx="0" cy="2237888"/>
            </a:xfrm>
            <a:prstGeom prst="line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TextBox 89"/>
            <p:cNvSpPr txBox="1"/>
            <p:nvPr/>
          </p:nvSpPr>
          <p:spPr>
            <a:xfrm>
              <a:off x="4394299" y="1430581"/>
              <a:ext cx="122078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Enter while loop</a:t>
              </a:r>
              <a:endParaRPr lang="en-IN" sz="1200" dirty="0">
                <a:solidFill>
                  <a:srgbClr val="232153"/>
                </a:solidFill>
                <a:latin typeface="Franklin Gothic Book" panose="020B0503020102020204" pitchFamily="34" charset="0"/>
              </a:endParaRPr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4988580" y="2265287"/>
              <a:ext cx="52944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False</a:t>
              </a:r>
              <a:endParaRPr lang="en-IN" sz="1200" dirty="0">
                <a:solidFill>
                  <a:srgbClr val="232153"/>
                </a:solidFill>
                <a:latin typeface="Franklin Gothic Book" panose="020B0503020102020204" pitchFamily="34" charset="0"/>
              </a:endParaRPr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4372667" y="3369169"/>
              <a:ext cx="46448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True</a:t>
              </a:r>
              <a:endParaRPr lang="en-IN" sz="1200" dirty="0">
                <a:solidFill>
                  <a:srgbClr val="232153"/>
                </a:solidFill>
                <a:latin typeface="Franklin Gothic Book" panose="020B0503020102020204" pitchFamily="34" charset="0"/>
              </a:endParaRPr>
            </a:p>
          </p:txBody>
        </p:sp>
        <p:sp>
          <p:nvSpPr>
            <p:cNvPr id="94" name="TextBox 93"/>
            <p:cNvSpPr txBox="1"/>
            <p:nvPr/>
          </p:nvSpPr>
          <p:spPr>
            <a:xfrm>
              <a:off x="3824975" y="3908171"/>
              <a:ext cx="1220976" cy="281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en-US" sz="1200" dirty="0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Body of while</a:t>
              </a:r>
              <a:endParaRPr lang="en-IN" sz="1200" dirty="0">
                <a:solidFill>
                  <a:srgbClr val="232153"/>
                </a:solidFill>
                <a:latin typeface="Franklin Gothic Book" panose="020B0503020102020204" pitchFamily="34" charset="0"/>
              </a:endParaRPr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3865501" y="2331178"/>
              <a:ext cx="1028042" cy="5027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en-US" sz="1200" dirty="0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Test</a:t>
              </a:r>
            </a:p>
            <a:p>
              <a:pPr algn="ctr">
                <a:lnSpc>
                  <a:spcPts val="1600"/>
                </a:lnSpc>
              </a:pPr>
              <a:r>
                <a:rPr lang="en-US" sz="1200" dirty="0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Expression</a:t>
              </a:r>
              <a:endParaRPr lang="en-IN" sz="1200" dirty="0">
                <a:solidFill>
                  <a:srgbClr val="232153"/>
                </a:solidFill>
                <a:latin typeface="Franklin Gothic Book" panose="020B0503020102020204" pitchFamily="34" charset="0"/>
              </a:endParaRPr>
            </a:p>
          </p:txBody>
        </p:sp>
        <p:grpSp>
          <p:nvGrpSpPr>
            <p:cNvPr id="5" name="Group 4"/>
            <p:cNvGrpSpPr/>
            <p:nvPr/>
          </p:nvGrpSpPr>
          <p:grpSpPr>
            <a:xfrm>
              <a:off x="3933033" y="1003500"/>
              <a:ext cx="911565" cy="307777"/>
              <a:chOff x="7506589" y="1304658"/>
              <a:chExt cx="911565" cy="307777"/>
            </a:xfrm>
          </p:grpSpPr>
          <p:sp>
            <p:nvSpPr>
              <p:cNvPr id="76" name="Rounded Rectangle 75"/>
              <p:cNvSpPr/>
              <p:nvPr/>
            </p:nvSpPr>
            <p:spPr>
              <a:xfrm>
                <a:off x="7506589" y="1304658"/>
                <a:ext cx="911565" cy="307777"/>
              </a:xfrm>
              <a:prstGeom prst="roundRect">
                <a:avLst>
                  <a:gd name="adj" fmla="val 39137"/>
                </a:avLst>
              </a:prstGeom>
              <a:solidFill>
                <a:srgbClr val="FF9B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77" name="TextBox 76"/>
              <p:cNvSpPr txBox="1"/>
              <p:nvPr/>
            </p:nvSpPr>
            <p:spPr>
              <a:xfrm>
                <a:off x="7703743" y="1320167"/>
                <a:ext cx="50719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rgbClr val="232153"/>
                    </a:solidFill>
                    <a:latin typeface="Franklin Gothic Book" panose="020B0503020102020204" pitchFamily="34" charset="0"/>
                  </a:rPr>
                  <a:t>Start</a:t>
                </a:r>
                <a:endParaRPr lang="en-IN" sz="1200" dirty="0">
                  <a:solidFill>
                    <a:srgbClr val="232153"/>
                  </a:solidFill>
                  <a:latin typeface="Franklin Gothic Book" panose="020B0503020102020204" pitchFamily="34" charset="0"/>
                </a:endParaRPr>
              </a:p>
            </p:txBody>
          </p:sp>
        </p:grpSp>
        <p:grpSp>
          <p:nvGrpSpPr>
            <p:cNvPr id="97" name="Group 96"/>
            <p:cNvGrpSpPr/>
            <p:nvPr/>
          </p:nvGrpSpPr>
          <p:grpSpPr>
            <a:xfrm>
              <a:off x="5149124" y="4876207"/>
              <a:ext cx="766800" cy="307777"/>
              <a:chOff x="7649709" y="1304658"/>
              <a:chExt cx="766800" cy="307777"/>
            </a:xfrm>
          </p:grpSpPr>
          <p:sp>
            <p:nvSpPr>
              <p:cNvPr id="104" name="Rounded Rectangle 103"/>
              <p:cNvSpPr/>
              <p:nvPr/>
            </p:nvSpPr>
            <p:spPr>
              <a:xfrm>
                <a:off x="7649709" y="1304658"/>
                <a:ext cx="766800" cy="307777"/>
              </a:xfrm>
              <a:prstGeom prst="roundRect">
                <a:avLst>
                  <a:gd name="adj" fmla="val 50000"/>
                </a:avLst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05" name="TextBox 104"/>
              <p:cNvSpPr txBox="1"/>
              <p:nvPr/>
            </p:nvSpPr>
            <p:spPr>
              <a:xfrm>
                <a:off x="7823757" y="1319153"/>
                <a:ext cx="41870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IN" sz="1200" dirty="0">
                    <a:solidFill>
                      <a:srgbClr val="232153"/>
                    </a:solidFill>
                    <a:latin typeface="Franklin Gothic Book" panose="020B0503020102020204" pitchFamily="34" charset="0"/>
                  </a:rPr>
                  <a:t>Exit</a:t>
                </a:r>
              </a:p>
            </p:txBody>
          </p:sp>
        </p:grpSp>
      </p:grpSp>
      <p:grpSp>
        <p:nvGrpSpPr>
          <p:cNvPr id="16" name="Group 15"/>
          <p:cNvGrpSpPr/>
          <p:nvPr/>
        </p:nvGrpSpPr>
        <p:grpSpPr>
          <a:xfrm>
            <a:off x="290134" y="1003500"/>
            <a:ext cx="2625646" cy="3976950"/>
            <a:chOff x="290134" y="1003500"/>
            <a:chExt cx="2625646" cy="3976950"/>
          </a:xfrm>
        </p:grpSpPr>
        <p:grpSp>
          <p:nvGrpSpPr>
            <p:cNvPr id="11" name="Group 10"/>
            <p:cNvGrpSpPr/>
            <p:nvPr/>
          </p:nvGrpSpPr>
          <p:grpSpPr>
            <a:xfrm>
              <a:off x="290134" y="3856159"/>
              <a:ext cx="1858435" cy="1124291"/>
              <a:chOff x="1757048" y="4160832"/>
              <a:chExt cx="1858435" cy="1124291"/>
            </a:xfrm>
          </p:grpSpPr>
          <p:sp>
            <p:nvSpPr>
              <p:cNvPr id="10" name="Freeform 9"/>
              <p:cNvSpPr/>
              <p:nvPr/>
            </p:nvSpPr>
            <p:spPr>
              <a:xfrm>
                <a:off x="1757048" y="4162348"/>
                <a:ext cx="1853326" cy="1122775"/>
              </a:xfrm>
              <a:custGeom>
                <a:avLst/>
                <a:gdLst>
                  <a:gd name="connsiteX0" fmla="*/ 680313 w 1762963"/>
                  <a:gd name="connsiteY0" fmla="*/ 0 h 1382573"/>
                  <a:gd name="connsiteX1" fmla="*/ 0 w 1762963"/>
                  <a:gd name="connsiteY1" fmla="*/ 804672 h 1382573"/>
                  <a:gd name="connsiteX2" fmla="*/ 292608 w 1762963"/>
                  <a:gd name="connsiteY2" fmla="*/ 1382573 h 1382573"/>
                  <a:gd name="connsiteX3" fmla="*/ 1411833 w 1762963"/>
                  <a:gd name="connsiteY3" fmla="*/ 1302106 h 1382573"/>
                  <a:gd name="connsiteX4" fmla="*/ 1762963 w 1762963"/>
                  <a:gd name="connsiteY4" fmla="*/ 402336 h 1382573"/>
                  <a:gd name="connsiteX5" fmla="*/ 680313 w 1762963"/>
                  <a:gd name="connsiteY5" fmla="*/ 0 h 1382573"/>
                  <a:gd name="connsiteX0" fmla="*/ 680313 w 1762963"/>
                  <a:gd name="connsiteY0" fmla="*/ 0 h 1382573"/>
                  <a:gd name="connsiteX1" fmla="*/ 0 w 1762963"/>
                  <a:gd name="connsiteY1" fmla="*/ 804672 h 1382573"/>
                  <a:gd name="connsiteX2" fmla="*/ 292608 w 1762963"/>
                  <a:gd name="connsiteY2" fmla="*/ 1382573 h 1382573"/>
                  <a:gd name="connsiteX3" fmla="*/ 1411833 w 1762963"/>
                  <a:gd name="connsiteY3" fmla="*/ 1302106 h 1382573"/>
                  <a:gd name="connsiteX4" fmla="*/ 1762963 w 1762963"/>
                  <a:gd name="connsiteY4" fmla="*/ 402336 h 1382573"/>
                  <a:gd name="connsiteX5" fmla="*/ 680313 w 1762963"/>
                  <a:gd name="connsiteY5" fmla="*/ 0 h 1382573"/>
                  <a:gd name="connsiteX0" fmla="*/ 680313 w 1762963"/>
                  <a:gd name="connsiteY0" fmla="*/ 0 h 1382573"/>
                  <a:gd name="connsiteX1" fmla="*/ 0 w 1762963"/>
                  <a:gd name="connsiteY1" fmla="*/ 804672 h 1382573"/>
                  <a:gd name="connsiteX2" fmla="*/ 292608 w 1762963"/>
                  <a:gd name="connsiteY2" fmla="*/ 1382573 h 1382573"/>
                  <a:gd name="connsiteX3" fmla="*/ 1265529 w 1762963"/>
                  <a:gd name="connsiteY3" fmla="*/ 1258214 h 1382573"/>
                  <a:gd name="connsiteX4" fmla="*/ 1762963 w 1762963"/>
                  <a:gd name="connsiteY4" fmla="*/ 402336 h 1382573"/>
                  <a:gd name="connsiteX5" fmla="*/ 680313 w 1762963"/>
                  <a:gd name="connsiteY5" fmla="*/ 0 h 1382573"/>
                  <a:gd name="connsiteX0" fmla="*/ 680313 w 1762963"/>
                  <a:gd name="connsiteY0" fmla="*/ 0 h 1258214"/>
                  <a:gd name="connsiteX1" fmla="*/ 0 w 1762963"/>
                  <a:gd name="connsiteY1" fmla="*/ 804672 h 1258214"/>
                  <a:gd name="connsiteX2" fmla="*/ 343814 w 1762963"/>
                  <a:gd name="connsiteY2" fmla="*/ 1258214 h 1258214"/>
                  <a:gd name="connsiteX3" fmla="*/ 1265529 w 1762963"/>
                  <a:gd name="connsiteY3" fmla="*/ 1258214 h 1258214"/>
                  <a:gd name="connsiteX4" fmla="*/ 1762963 w 1762963"/>
                  <a:gd name="connsiteY4" fmla="*/ 402336 h 1258214"/>
                  <a:gd name="connsiteX5" fmla="*/ 680313 w 1762963"/>
                  <a:gd name="connsiteY5" fmla="*/ 0 h 1258214"/>
                  <a:gd name="connsiteX0" fmla="*/ 680313 w 1762963"/>
                  <a:gd name="connsiteY0" fmla="*/ 0 h 1258214"/>
                  <a:gd name="connsiteX1" fmla="*/ 0 w 1762963"/>
                  <a:gd name="connsiteY1" fmla="*/ 804672 h 1258214"/>
                  <a:gd name="connsiteX2" fmla="*/ 343814 w 1762963"/>
                  <a:gd name="connsiteY2" fmla="*/ 1258214 h 1258214"/>
                  <a:gd name="connsiteX3" fmla="*/ 1353312 w 1762963"/>
                  <a:gd name="connsiteY3" fmla="*/ 1097280 h 1258214"/>
                  <a:gd name="connsiteX4" fmla="*/ 1762963 w 1762963"/>
                  <a:gd name="connsiteY4" fmla="*/ 402336 h 1258214"/>
                  <a:gd name="connsiteX5" fmla="*/ 680313 w 1762963"/>
                  <a:gd name="connsiteY5" fmla="*/ 0 h 1258214"/>
                  <a:gd name="connsiteX0" fmla="*/ 680313 w 1762963"/>
                  <a:gd name="connsiteY0" fmla="*/ 0 h 1163116"/>
                  <a:gd name="connsiteX1" fmla="*/ 0 w 1762963"/>
                  <a:gd name="connsiteY1" fmla="*/ 804672 h 1163116"/>
                  <a:gd name="connsiteX2" fmla="*/ 468172 w 1762963"/>
                  <a:gd name="connsiteY2" fmla="*/ 1163116 h 1163116"/>
                  <a:gd name="connsiteX3" fmla="*/ 1353312 w 1762963"/>
                  <a:gd name="connsiteY3" fmla="*/ 1097280 h 1163116"/>
                  <a:gd name="connsiteX4" fmla="*/ 1762963 w 1762963"/>
                  <a:gd name="connsiteY4" fmla="*/ 402336 h 1163116"/>
                  <a:gd name="connsiteX5" fmla="*/ 680313 w 1762963"/>
                  <a:gd name="connsiteY5" fmla="*/ 0 h 1163116"/>
                  <a:gd name="connsiteX0" fmla="*/ 548639 w 1631289"/>
                  <a:gd name="connsiteY0" fmla="*/ 0 h 1163116"/>
                  <a:gd name="connsiteX1" fmla="*/ 0 w 1631289"/>
                  <a:gd name="connsiteY1" fmla="*/ 753465 h 1163116"/>
                  <a:gd name="connsiteX2" fmla="*/ 336498 w 1631289"/>
                  <a:gd name="connsiteY2" fmla="*/ 1163116 h 1163116"/>
                  <a:gd name="connsiteX3" fmla="*/ 1221638 w 1631289"/>
                  <a:gd name="connsiteY3" fmla="*/ 1097280 h 1163116"/>
                  <a:gd name="connsiteX4" fmla="*/ 1631289 w 1631289"/>
                  <a:gd name="connsiteY4" fmla="*/ 402336 h 1163116"/>
                  <a:gd name="connsiteX5" fmla="*/ 548639 w 1631289"/>
                  <a:gd name="connsiteY5" fmla="*/ 0 h 1163116"/>
                  <a:gd name="connsiteX0" fmla="*/ 790040 w 1872690"/>
                  <a:gd name="connsiteY0" fmla="*/ 0 h 1163116"/>
                  <a:gd name="connsiteX1" fmla="*/ 0 w 1872690"/>
                  <a:gd name="connsiteY1" fmla="*/ 994866 h 1163116"/>
                  <a:gd name="connsiteX2" fmla="*/ 577899 w 1872690"/>
                  <a:gd name="connsiteY2" fmla="*/ 1163116 h 1163116"/>
                  <a:gd name="connsiteX3" fmla="*/ 1463039 w 1872690"/>
                  <a:gd name="connsiteY3" fmla="*/ 1097280 h 1163116"/>
                  <a:gd name="connsiteX4" fmla="*/ 1872690 w 1872690"/>
                  <a:gd name="connsiteY4" fmla="*/ 402336 h 1163116"/>
                  <a:gd name="connsiteX5" fmla="*/ 790040 w 1872690"/>
                  <a:gd name="connsiteY5" fmla="*/ 0 h 1163116"/>
                  <a:gd name="connsiteX0" fmla="*/ 716888 w 1799538"/>
                  <a:gd name="connsiteY0" fmla="*/ 0 h 1163116"/>
                  <a:gd name="connsiteX1" fmla="*/ 0 w 1799538"/>
                  <a:gd name="connsiteY1" fmla="*/ 1009497 h 1163116"/>
                  <a:gd name="connsiteX2" fmla="*/ 504747 w 1799538"/>
                  <a:gd name="connsiteY2" fmla="*/ 1163116 h 1163116"/>
                  <a:gd name="connsiteX3" fmla="*/ 1389887 w 1799538"/>
                  <a:gd name="connsiteY3" fmla="*/ 1097280 h 1163116"/>
                  <a:gd name="connsiteX4" fmla="*/ 1799538 w 1799538"/>
                  <a:gd name="connsiteY4" fmla="*/ 402336 h 1163116"/>
                  <a:gd name="connsiteX5" fmla="*/ 716888 w 1799538"/>
                  <a:gd name="connsiteY5" fmla="*/ 0 h 1163116"/>
                  <a:gd name="connsiteX0" fmla="*/ 716888 w 1913838"/>
                  <a:gd name="connsiteY0" fmla="*/ 0 h 1163116"/>
                  <a:gd name="connsiteX1" fmla="*/ 0 w 1913838"/>
                  <a:gd name="connsiteY1" fmla="*/ 1009497 h 1163116"/>
                  <a:gd name="connsiteX2" fmla="*/ 504747 w 1913838"/>
                  <a:gd name="connsiteY2" fmla="*/ 1163116 h 1163116"/>
                  <a:gd name="connsiteX3" fmla="*/ 1389887 w 1913838"/>
                  <a:gd name="connsiteY3" fmla="*/ 1097280 h 1163116"/>
                  <a:gd name="connsiteX4" fmla="*/ 1913838 w 1913838"/>
                  <a:gd name="connsiteY4" fmla="*/ 388889 h 1163116"/>
                  <a:gd name="connsiteX5" fmla="*/ 716888 w 1913838"/>
                  <a:gd name="connsiteY5" fmla="*/ 0 h 1163116"/>
                  <a:gd name="connsiteX0" fmla="*/ 716888 w 1913838"/>
                  <a:gd name="connsiteY0" fmla="*/ 0 h 1122775"/>
                  <a:gd name="connsiteX1" fmla="*/ 0 w 1913838"/>
                  <a:gd name="connsiteY1" fmla="*/ 1009497 h 1122775"/>
                  <a:gd name="connsiteX2" fmla="*/ 598876 w 1913838"/>
                  <a:gd name="connsiteY2" fmla="*/ 1122775 h 1122775"/>
                  <a:gd name="connsiteX3" fmla="*/ 1389887 w 1913838"/>
                  <a:gd name="connsiteY3" fmla="*/ 1097280 h 1122775"/>
                  <a:gd name="connsiteX4" fmla="*/ 1913838 w 1913838"/>
                  <a:gd name="connsiteY4" fmla="*/ 388889 h 1122775"/>
                  <a:gd name="connsiteX5" fmla="*/ 716888 w 1913838"/>
                  <a:gd name="connsiteY5" fmla="*/ 0 h 1122775"/>
                  <a:gd name="connsiteX0" fmla="*/ 649652 w 1846602"/>
                  <a:gd name="connsiteY0" fmla="*/ 0 h 1122775"/>
                  <a:gd name="connsiteX1" fmla="*/ 0 w 1846602"/>
                  <a:gd name="connsiteY1" fmla="*/ 935539 h 1122775"/>
                  <a:gd name="connsiteX2" fmla="*/ 531640 w 1846602"/>
                  <a:gd name="connsiteY2" fmla="*/ 1122775 h 1122775"/>
                  <a:gd name="connsiteX3" fmla="*/ 1322651 w 1846602"/>
                  <a:gd name="connsiteY3" fmla="*/ 1097280 h 1122775"/>
                  <a:gd name="connsiteX4" fmla="*/ 1846602 w 1846602"/>
                  <a:gd name="connsiteY4" fmla="*/ 388889 h 1122775"/>
                  <a:gd name="connsiteX5" fmla="*/ 649652 w 1846602"/>
                  <a:gd name="connsiteY5" fmla="*/ 0 h 1122775"/>
                  <a:gd name="connsiteX0" fmla="*/ 649652 w 1853326"/>
                  <a:gd name="connsiteY0" fmla="*/ 0 h 1122775"/>
                  <a:gd name="connsiteX1" fmla="*/ 0 w 1853326"/>
                  <a:gd name="connsiteY1" fmla="*/ 935539 h 1122775"/>
                  <a:gd name="connsiteX2" fmla="*/ 531640 w 1853326"/>
                  <a:gd name="connsiteY2" fmla="*/ 1122775 h 1122775"/>
                  <a:gd name="connsiteX3" fmla="*/ 1322651 w 1853326"/>
                  <a:gd name="connsiteY3" fmla="*/ 1097280 h 1122775"/>
                  <a:gd name="connsiteX4" fmla="*/ 1853326 w 1853326"/>
                  <a:gd name="connsiteY4" fmla="*/ 402336 h 1122775"/>
                  <a:gd name="connsiteX5" fmla="*/ 649652 w 1853326"/>
                  <a:gd name="connsiteY5" fmla="*/ 0 h 1122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53326" h="1122775">
                    <a:moveTo>
                      <a:pt x="649652" y="0"/>
                    </a:moveTo>
                    <a:lnTo>
                      <a:pt x="0" y="935539"/>
                    </a:lnTo>
                    <a:lnTo>
                      <a:pt x="531640" y="1122775"/>
                    </a:lnTo>
                    <a:lnTo>
                      <a:pt x="1322651" y="1097280"/>
                    </a:lnTo>
                    <a:lnTo>
                      <a:pt x="1853326" y="402336"/>
                    </a:lnTo>
                    <a:lnTo>
                      <a:pt x="649652" y="0"/>
                    </a:lnTo>
                    <a:close/>
                  </a:path>
                </a:pathLst>
              </a:custGeom>
              <a:gradFill>
                <a:gsLst>
                  <a:gs pos="5000">
                    <a:schemeClr val="bg1">
                      <a:lumMod val="75000"/>
                      <a:alpha val="80000"/>
                    </a:schemeClr>
                  </a:gs>
                  <a:gs pos="100000">
                    <a:srgbClr val="FFFFFF">
                      <a:alpha val="0"/>
                    </a:srgbClr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2400357" y="4160832"/>
                <a:ext cx="1215126" cy="403853"/>
              </a:xfrm>
              <a:prstGeom prst="rect">
                <a:avLst/>
              </a:prstGeom>
              <a:solidFill>
                <a:srgbClr val="6ADA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grpSp>
          <p:nvGrpSpPr>
            <p:cNvPr id="8" name="Group 7"/>
            <p:cNvGrpSpPr/>
            <p:nvPr/>
          </p:nvGrpSpPr>
          <p:grpSpPr>
            <a:xfrm>
              <a:off x="881268" y="1985563"/>
              <a:ext cx="1214324" cy="1199204"/>
              <a:chOff x="2348179" y="2253661"/>
              <a:chExt cx="1214324" cy="1199204"/>
            </a:xfrm>
            <a:solidFill>
              <a:srgbClr val="6ADAFF"/>
            </a:solidFill>
          </p:grpSpPr>
          <p:sp>
            <p:nvSpPr>
              <p:cNvPr id="6" name="Isosceles Triangle 5"/>
              <p:cNvSpPr/>
              <p:nvPr/>
            </p:nvSpPr>
            <p:spPr>
              <a:xfrm>
                <a:off x="2348180" y="2253661"/>
                <a:ext cx="1214323" cy="599267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7" name="Isosceles Triangle 6"/>
              <p:cNvSpPr/>
              <p:nvPr/>
            </p:nvSpPr>
            <p:spPr>
              <a:xfrm flipV="1">
                <a:off x="2348179" y="2853598"/>
                <a:ext cx="1214323" cy="599267"/>
              </a:xfrm>
              <a:prstGeom prst="triangle">
                <a:avLst/>
              </a:prstGeom>
              <a:solidFill>
                <a:srgbClr val="19BE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cxnSp>
          <p:nvCxnSpPr>
            <p:cNvPr id="45" name="Straight Arrow Connector 44"/>
            <p:cNvCxnSpPr/>
            <p:nvPr/>
          </p:nvCxnSpPr>
          <p:spPr>
            <a:xfrm>
              <a:off x="1488430" y="3176816"/>
              <a:ext cx="0" cy="645972"/>
            </a:xfrm>
            <a:prstGeom prst="straightConnector1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 flipH="1">
              <a:off x="462745" y="2584830"/>
              <a:ext cx="389964" cy="0"/>
            </a:xfrm>
            <a:prstGeom prst="line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>
              <a:off x="462745" y="2584830"/>
              <a:ext cx="0" cy="1479654"/>
            </a:xfrm>
            <a:prstGeom prst="line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endCxn id="9" idx="1"/>
            </p:cNvCxnSpPr>
            <p:nvPr/>
          </p:nvCxnSpPr>
          <p:spPr>
            <a:xfrm flipV="1">
              <a:off x="462745" y="4058086"/>
              <a:ext cx="470701" cy="6398"/>
            </a:xfrm>
            <a:prstGeom prst="line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/>
            <p:cNvCxnSpPr/>
            <p:nvPr/>
          </p:nvCxnSpPr>
          <p:spPr>
            <a:xfrm>
              <a:off x="1481705" y="1352459"/>
              <a:ext cx="0" cy="612102"/>
            </a:xfrm>
            <a:prstGeom prst="straightConnector1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 flipV="1">
              <a:off x="2087640" y="2584830"/>
              <a:ext cx="451443" cy="670"/>
            </a:xfrm>
            <a:prstGeom prst="line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 flipV="1">
              <a:off x="2539083" y="2584830"/>
              <a:ext cx="0" cy="633807"/>
            </a:xfrm>
            <a:prstGeom prst="line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/>
            <p:cNvSpPr txBox="1"/>
            <p:nvPr/>
          </p:nvSpPr>
          <p:spPr>
            <a:xfrm>
              <a:off x="1514296" y="1377765"/>
              <a:ext cx="138959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For each item </a:t>
              </a:r>
            </a:p>
            <a:p>
              <a:r>
                <a:rPr lang="en-US" sz="1200" dirty="0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in the sequence</a:t>
              </a:r>
              <a:endParaRPr lang="en-IN" sz="1200" dirty="0">
                <a:solidFill>
                  <a:srgbClr val="232153"/>
                </a:solidFill>
                <a:latin typeface="Franklin Gothic Book" panose="020B0503020102020204" pitchFamily="34" charset="0"/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2151270" y="2265287"/>
              <a:ext cx="40626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Yes</a:t>
              </a:r>
              <a:endParaRPr lang="en-IN" sz="1200" dirty="0">
                <a:solidFill>
                  <a:srgbClr val="232153"/>
                </a:solidFill>
                <a:latin typeface="Franklin Gothic Book" panose="020B0503020102020204" pitchFamily="34" charset="0"/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1523109" y="3369169"/>
              <a:ext cx="36580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No</a:t>
              </a:r>
              <a:endParaRPr lang="en-IN" sz="1200" dirty="0">
                <a:solidFill>
                  <a:srgbClr val="232153"/>
                </a:solidFill>
                <a:latin typeface="Franklin Gothic Book" panose="020B0503020102020204" pitchFamily="34" charset="0"/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926078" y="3908171"/>
              <a:ext cx="1220976" cy="281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en-US" sz="1200" dirty="0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For loop body</a:t>
              </a:r>
              <a:endParaRPr lang="en-IN" sz="1200" dirty="0">
                <a:solidFill>
                  <a:srgbClr val="232153"/>
                </a:solidFill>
                <a:latin typeface="Franklin Gothic Book" panose="020B0503020102020204" pitchFamily="34" charset="0"/>
              </a:endParaRP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1033844" y="2331178"/>
              <a:ext cx="914043" cy="5027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en-US" sz="1200" dirty="0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Last element?</a:t>
              </a:r>
              <a:endParaRPr lang="en-IN" sz="1200" dirty="0">
                <a:solidFill>
                  <a:srgbClr val="232153"/>
                </a:solidFill>
                <a:latin typeface="Franklin Gothic Book" panose="020B0503020102020204" pitchFamily="34" charset="0"/>
              </a:endParaRPr>
            </a:p>
          </p:txBody>
        </p:sp>
        <p:grpSp>
          <p:nvGrpSpPr>
            <p:cNvPr id="80" name="Group 79"/>
            <p:cNvGrpSpPr/>
            <p:nvPr/>
          </p:nvGrpSpPr>
          <p:grpSpPr>
            <a:xfrm>
              <a:off x="1023681" y="1003500"/>
              <a:ext cx="911565" cy="307777"/>
              <a:chOff x="7506589" y="1304658"/>
              <a:chExt cx="911565" cy="307777"/>
            </a:xfrm>
          </p:grpSpPr>
          <p:sp>
            <p:nvSpPr>
              <p:cNvPr id="82" name="Rounded Rectangle 81"/>
              <p:cNvSpPr/>
              <p:nvPr/>
            </p:nvSpPr>
            <p:spPr>
              <a:xfrm>
                <a:off x="7506589" y="1304658"/>
                <a:ext cx="911565" cy="307777"/>
              </a:xfrm>
              <a:prstGeom prst="roundRect">
                <a:avLst>
                  <a:gd name="adj" fmla="val 39137"/>
                </a:avLst>
              </a:prstGeom>
              <a:solidFill>
                <a:srgbClr val="FF9B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96" name="TextBox 95"/>
              <p:cNvSpPr txBox="1"/>
              <p:nvPr/>
            </p:nvSpPr>
            <p:spPr>
              <a:xfrm>
                <a:off x="7703743" y="1320167"/>
                <a:ext cx="50719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rgbClr val="232153"/>
                    </a:solidFill>
                    <a:latin typeface="Franklin Gothic Book" panose="020B0503020102020204" pitchFamily="34" charset="0"/>
                  </a:rPr>
                  <a:t>Start</a:t>
                </a:r>
                <a:endParaRPr lang="en-IN" sz="1200" dirty="0">
                  <a:solidFill>
                    <a:srgbClr val="232153"/>
                  </a:solidFill>
                  <a:latin typeface="Franklin Gothic Book" panose="020B0503020102020204" pitchFamily="34" charset="0"/>
                </a:endParaRPr>
              </a:p>
            </p:txBody>
          </p:sp>
        </p:grpSp>
        <p:grpSp>
          <p:nvGrpSpPr>
            <p:cNvPr id="106" name="Group 105"/>
            <p:cNvGrpSpPr/>
            <p:nvPr/>
          </p:nvGrpSpPr>
          <p:grpSpPr>
            <a:xfrm>
              <a:off x="2147892" y="3274270"/>
              <a:ext cx="767888" cy="307777"/>
              <a:chOff x="7633808" y="1304658"/>
              <a:chExt cx="767888" cy="307777"/>
            </a:xfrm>
          </p:grpSpPr>
          <p:sp>
            <p:nvSpPr>
              <p:cNvPr id="107" name="Rounded Rectangle 106"/>
              <p:cNvSpPr/>
              <p:nvPr/>
            </p:nvSpPr>
            <p:spPr>
              <a:xfrm>
                <a:off x="7633808" y="1304658"/>
                <a:ext cx="767888" cy="307777"/>
              </a:xfrm>
              <a:prstGeom prst="roundRect">
                <a:avLst>
                  <a:gd name="adj" fmla="val 50000"/>
                </a:avLst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08" name="TextBox 107"/>
              <p:cNvSpPr txBox="1"/>
              <p:nvPr/>
            </p:nvSpPr>
            <p:spPr>
              <a:xfrm>
                <a:off x="7808400" y="1319153"/>
                <a:ext cx="41870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IN" sz="1200" dirty="0">
                    <a:solidFill>
                      <a:srgbClr val="232153"/>
                    </a:solidFill>
                    <a:latin typeface="Franklin Gothic Book" panose="020B0503020102020204" pitchFamily="34" charset="0"/>
                  </a:rPr>
                  <a:t>Exit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70586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8327" y="1158849"/>
            <a:ext cx="6601746" cy="3381847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301847" y="242937"/>
            <a:ext cx="43181" cy="324000"/>
            <a:chOff x="828535" y="1813758"/>
            <a:chExt cx="43181" cy="378000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871716" y="1813758"/>
              <a:ext cx="0" cy="378000"/>
            </a:xfrm>
            <a:prstGeom prst="line">
              <a:avLst/>
            </a:prstGeom>
            <a:ln w="28575">
              <a:solidFill>
                <a:srgbClr val="F3C93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828535" y="1813758"/>
              <a:ext cx="0" cy="378000"/>
            </a:xfrm>
            <a:prstGeom prst="line">
              <a:avLst/>
            </a:prstGeom>
            <a:ln w="12700">
              <a:solidFill>
                <a:srgbClr val="23215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/>
          <p:cNvSpPr txBox="1"/>
          <p:nvPr/>
        </p:nvSpPr>
        <p:spPr>
          <a:xfrm>
            <a:off x="420769" y="212577"/>
            <a:ext cx="1184363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900" dirty="0">
                <a:solidFill>
                  <a:srgbClr val="232153"/>
                </a:solidFill>
                <a:latin typeface="Franklin Gothic Medium" panose="020B0603020102020204" pitchFamily="34" charset="0"/>
              </a:rPr>
              <a:t>Functions</a:t>
            </a:r>
          </a:p>
        </p:txBody>
      </p:sp>
    </p:spTree>
    <p:extLst>
      <p:ext uri="{BB962C8B-B14F-4D97-AF65-F5344CB8AC3E}">
        <p14:creationId xmlns:p14="http://schemas.microsoft.com/office/powerpoint/2010/main" val="4251559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301847" y="242937"/>
            <a:ext cx="43181" cy="324000"/>
            <a:chOff x="828535" y="1813758"/>
            <a:chExt cx="43181" cy="378000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871716" y="1813758"/>
              <a:ext cx="0" cy="378000"/>
            </a:xfrm>
            <a:prstGeom prst="line">
              <a:avLst/>
            </a:prstGeom>
            <a:ln w="28575">
              <a:solidFill>
                <a:srgbClr val="F3C93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828535" y="1813758"/>
              <a:ext cx="0" cy="378000"/>
            </a:xfrm>
            <a:prstGeom prst="line">
              <a:avLst/>
            </a:prstGeom>
            <a:ln w="12700">
              <a:solidFill>
                <a:srgbClr val="23215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/>
          <p:cNvSpPr txBox="1"/>
          <p:nvPr/>
        </p:nvSpPr>
        <p:spPr>
          <a:xfrm>
            <a:off x="420769" y="212577"/>
            <a:ext cx="1667316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900" dirty="0">
                <a:solidFill>
                  <a:srgbClr val="232153"/>
                </a:solidFill>
                <a:latin typeface="Franklin Gothic Medium" panose="020B0603020102020204" pitchFamily="34" charset="0"/>
              </a:rPr>
              <a:t>Lab </a:t>
            </a:r>
            <a:r>
              <a:rPr lang="en-IN" sz="1900" dirty="0" err="1">
                <a:solidFill>
                  <a:srgbClr val="232153"/>
                </a:solidFill>
                <a:latin typeface="Franklin Gothic Book" panose="020B0503020102020204" pitchFamily="34" charset="0"/>
              </a:rPr>
              <a:t>twelvetide</a:t>
            </a:r>
            <a:endParaRPr lang="en-IN" sz="1900" dirty="0">
              <a:solidFill>
                <a:srgbClr val="232153"/>
              </a:solidFill>
              <a:latin typeface="Franklin Gothic Book" panose="020B0503020102020204" pitchFamily="34" charset="0"/>
            </a:endParaRPr>
          </a:p>
        </p:txBody>
      </p:sp>
      <p:pic>
        <p:nvPicPr>
          <p:cNvPr id="5122" name="Picture 2" descr="12 days of christmas pictures clip art 20 free Cliparts ...">
            <a:extLst>
              <a:ext uri="{FF2B5EF4-FFF2-40B4-BE49-F238E27FC236}">
                <a16:creationId xmlns:a16="http://schemas.microsoft.com/office/drawing/2014/main" id="{349039B0-D8D1-D24B-8549-3E1191053B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3200" y="770092"/>
            <a:ext cx="4437063" cy="4264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00D4D97-304D-C140-A6CE-0560ECB9CCA9}"/>
              </a:ext>
            </a:extLst>
          </p:cNvPr>
          <p:cNvSpPr txBox="1"/>
          <p:nvPr/>
        </p:nvSpPr>
        <p:spPr>
          <a:xfrm>
            <a:off x="420769" y="1005840"/>
            <a:ext cx="497419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Lab Goals: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600" dirty="0"/>
              <a:t>Distinguish between an R script and R notebook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600" dirty="0"/>
              <a:t>Create vectors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600" dirty="0"/>
              <a:t>Create data frames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600" dirty="0"/>
              <a:t>Perform vector operations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600" dirty="0"/>
              <a:t>Solve the time-honored gift count problem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600" dirty="0"/>
              <a:t>Filter data frames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600" dirty="0"/>
              <a:t>Plot data frames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600" dirty="0"/>
              <a:t>Discover what happens on day 13</a:t>
            </a:r>
          </a:p>
        </p:txBody>
      </p:sp>
    </p:spTree>
    <p:extLst>
      <p:ext uri="{BB962C8B-B14F-4D97-AF65-F5344CB8AC3E}">
        <p14:creationId xmlns:p14="http://schemas.microsoft.com/office/powerpoint/2010/main" val="1377386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301847" y="242937"/>
            <a:ext cx="43181" cy="324000"/>
            <a:chOff x="828535" y="1813758"/>
            <a:chExt cx="43181" cy="378000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871716" y="1813758"/>
              <a:ext cx="0" cy="378000"/>
            </a:xfrm>
            <a:prstGeom prst="line">
              <a:avLst/>
            </a:prstGeom>
            <a:ln w="28575">
              <a:solidFill>
                <a:srgbClr val="F3C93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828535" y="1813758"/>
              <a:ext cx="0" cy="378000"/>
            </a:xfrm>
            <a:prstGeom prst="line">
              <a:avLst/>
            </a:prstGeom>
            <a:ln w="12700">
              <a:solidFill>
                <a:srgbClr val="23215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/>
          <p:cNvSpPr txBox="1"/>
          <p:nvPr/>
        </p:nvSpPr>
        <p:spPr>
          <a:xfrm>
            <a:off x="420769" y="212577"/>
            <a:ext cx="2281394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900" dirty="0">
                <a:solidFill>
                  <a:srgbClr val="232153"/>
                </a:solidFill>
                <a:latin typeface="Franklin Gothic Medium" panose="020B0603020102020204" pitchFamily="34" charset="0"/>
              </a:rPr>
              <a:t>Review </a:t>
            </a:r>
            <a:r>
              <a:rPr lang="en-IN" sz="1900" dirty="0">
                <a:solidFill>
                  <a:srgbClr val="232153"/>
                </a:solidFill>
                <a:latin typeface="Franklin Gothic Book" panose="020B0503020102020204" pitchFamily="34" charset="0"/>
              </a:rPr>
              <a:t>and practice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558064" y="470082"/>
            <a:ext cx="9081346" cy="4610802"/>
            <a:chOff x="558064" y="470082"/>
            <a:chExt cx="9081346" cy="4610802"/>
          </a:xfrm>
        </p:grpSpPr>
        <p:sp>
          <p:nvSpPr>
            <p:cNvPr id="10" name="Rounded Rectangle 9"/>
            <p:cNvSpPr/>
            <p:nvPr/>
          </p:nvSpPr>
          <p:spPr>
            <a:xfrm>
              <a:off x="3829010" y="470082"/>
              <a:ext cx="5810400" cy="4610802"/>
            </a:xfrm>
            <a:prstGeom prst="roundRect">
              <a:avLst>
                <a:gd name="adj" fmla="val 2222"/>
              </a:avLst>
            </a:prstGeom>
            <a:solidFill>
              <a:schemeClr val="bg1"/>
            </a:solidFill>
            <a:ln w="19050">
              <a:solidFill>
                <a:srgbClr val="FCBA37"/>
              </a:solidFill>
            </a:ln>
            <a:effectLst>
              <a:outerShdw blurRad="38100" dist="254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7" name="Picture 2" descr="See the source image">
              <a:extLst>
                <a:ext uri="{FF2B5EF4-FFF2-40B4-BE49-F238E27FC236}">
                  <a16:creationId xmlns:a16="http://schemas.microsoft.com/office/drawing/2014/main" id="{C0F50D5D-90AB-48A4-945E-04842D3622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8064" y="2118844"/>
              <a:ext cx="2144099" cy="7522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aphicFrame>
          <p:nvGraphicFramePr>
            <p:cNvPr id="8" name="Object 7">
              <a:hlinkClick r:id="rId3" action="ppaction://hlinkfile"/>
              <a:extLst>
                <a:ext uri="{FF2B5EF4-FFF2-40B4-BE49-F238E27FC236}">
                  <a16:creationId xmlns:a16="http://schemas.microsoft.com/office/drawing/2014/main" id="{9D3F2C39-CB47-4833-A576-510444D450DD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937675010"/>
                </p:ext>
              </p:extLst>
            </p:nvPr>
          </p:nvGraphicFramePr>
          <p:xfrm>
            <a:off x="3852863" y="532032"/>
            <a:ext cx="5784850" cy="44704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Acrobat Document" r:id="rId4" imgW="10477373" imgH="8096114" progId="AcroExch.Document.11">
                    <p:embed/>
                  </p:oleObj>
                </mc:Choice>
                <mc:Fallback>
                  <p:oleObj name="Acrobat Document" r:id="rId4" imgW="10477373" imgH="8096114" progId="AcroExch.Document.11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3852863" y="532032"/>
                          <a:ext cx="5784850" cy="44704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9A1BC9C-2E95-4443-8650-ADD31CC19D62}"/>
                </a:ext>
              </a:extLst>
            </p:cNvPr>
            <p:cNvSpPr txBox="1"/>
            <p:nvPr/>
          </p:nvSpPr>
          <p:spPr>
            <a:xfrm>
              <a:off x="1256307" y="2882031"/>
              <a:ext cx="24330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>
                  <a:solidFill>
                    <a:srgbClr val="232153"/>
                  </a:solidFill>
                  <a:latin typeface="Franklin Gothic Demi" panose="020B0703020102020204" pitchFamily="34" charset="0"/>
                </a:rPr>
                <a:t>Cheatsheets</a:t>
              </a:r>
              <a:r>
                <a:rPr lang="en-US" sz="1600" dirty="0">
                  <a:solidFill>
                    <a:srgbClr val="232153"/>
                  </a:solidFill>
                  <a:latin typeface="Franklin Gothic Demi" panose="020B0703020102020204" pitchFamily="34" charset="0"/>
                </a:rPr>
                <a:t>: </a:t>
              </a:r>
              <a:r>
                <a:rPr lang="en-US" sz="1600" dirty="0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Base R</a:t>
              </a:r>
              <a:endParaRPr lang="en-IN" sz="1600" dirty="0">
                <a:solidFill>
                  <a:srgbClr val="232153"/>
                </a:solidFill>
                <a:latin typeface="Franklin Gothic Book" panose="020B05030201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44098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430" y="684896"/>
            <a:ext cx="5840319" cy="402086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416269" y="4157769"/>
            <a:ext cx="1766830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300" dirty="0">
                <a:solidFill>
                  <a:srgbClr val="F3C935"/>
                </a:solidFill>
                <a:latin typeface="Franklin Gothic Demi" panose="020B0703020102020204" pitchFamily="34" charset="0"/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2943039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4771" y="855878"/>
            <a:ext cx="5778681" cy="3798289"/>
          </a:xfrm>
          <a:prstGeom prst="rect">
            <a:avLst/>
          </a:prstGeom>
        </p:spPr>
      </p:pic>
      <p:grpSp>
        <p:nvGrpSpPr>
          <p:cNvPr id="25" name="Group 24"/>
          <p:cNvGrpSpPr/>
          <p:nvPr/>
        </p:nvGrpSpPr>
        <p:grpSpPr>
          <a:xfrm>
            <a:off x="301847" y="242937"/>
            <a:ext cx="43181" cy="324000"/>
            <a:chOff x="828535" y="1813758"/>
            <a:chExt cx="43181" cy="378000"/>
          </a:xfrm>
        </p:grpSpPr>
        <p:cxnSp>
          <p:nvCxnSpPr>
            <p:cNvPr id="26" name="Straight Connector 25"/>
            <p:cNvCxnSpPr/>
            <p:nvPr/>
          </p:nvCxnSpPr>
          <p:spPr>
            <a:xfrm>
              <a:off x="871716" y="1813758"/>
              <a:ext cx="0" cy="378000"/>
            </a:xfrm>
            <a:prstGeom prst="line">
              <a:avLst/>
            </a:prstGeom>
            <a:ln w="28575">
              <a:solidFill>
                <a:srgbClr val="F3C93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828535" y="1813758"/>
              <a:ext cx="0" cy="378000"/>
            </a:xfrm>
            <a:prstGeom prst="line">
              <a:avLst/>
            </a:prstGeom>
            <a:ln w="12700">
              <a:solidFill>
                <a:srgbClr val="23215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TextBox 27"/>
          <p:cNvSpPr txBox="1"/>
          <p:nvPr/>
        </p:nvSpPr>
        <p:spPr>
          <a:xfrm>
            <a:off x="420769" y="212577"/>
            <a:ext cx="985976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900" dirty="0">
                <a:solidFill>
                  <a:srgbClr val="232153"/>
                </a:solidFill>
                <a:latin typeface="Franklin Gothic Medium" panose="020B0603020102020204" pitchFamily="34" charset="0"/>
              </a:rPr>
              <a:t>Agenda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313034" y="1146788"/>
            <a:ext cx="3180974" cy="2600612"/>
            <a:chOff x="396161" y="1426397"/>
            <a:chExt cx="3180974" cy="2600612"/>
          </a:xfrm>
        </p:grpSpPr>
        <p:sp>
          <p:nvSpPr>
            <p:cNvPr id="3" name="Rounded Rectangle 2"/>
            <p:cNvSpPr/>
            <p:nvPr/>
          </p:nvSpPr>
          <p:spPr>
            <a:xfrm>
              <a:off x="509181" y="2142578"/>
              <a:ext cx="2125896" cy="334973"/>
            </a:xfrm>
            <a:prstGeom prst="roundRect">
              <a:avLst>
                <a:gd name="adj" fmla="val 12963"/>
              </a:avLst>
            </a:prstGeom>
            <a:solidFill>
              <a:srgbClr val="FCBA37"/>
            </a:solidFill>
            <a:ln>
              <a:noFill/>
            </a:ln>
            <a:effectLst>
              <a:outerShdw blurRad="508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rgbClr val="FF7127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04548" y="2158265"/>
              <a:ext cx="21305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44000" indent="-171450">
                <a:buFont typeface="Wingdings" panose="05000000000000000000" pitchFamily="2" charset="2"/>
                <a:buChar char="§"/>
              </a:pPr>
              <a:r>
                <a:rPr lang="en-IN" sz="1400" dirty="0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Importing data formats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04548" y="2503721"/>
              <a:ext cx="307258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44000" indent="-171450">
                <a:buFont typeface="Wingdings" panose="05000000000000000000" pitchFamily="2" charset="2"/>
                <a:buChar char="§"/>
              </a:pPr>
              <a:r>
                <a:rPr lang="en-IN" sz="1200" dirty="0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Clean and process data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04548" y="2729271"/>
              <a:ext cx="307258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44000" indent="-171450">
                <a:buFont typeface="Wingdings" panose="05000000000000000000" pitchFamily="2" charset="2"/>
                <a:buChar char="§"/>
              </a:pPr>
              <a:r>
                <a:rPr lang="en-IN" sz="1200" dirty="0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Introduction to </a:t>
              </a:r>
              <a:r>
                <a:rPr lang="en-IN" sz="1200" dirty="0" err="1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dplyr</a:t>
              </a:r>
              <a:endParaRPr lang="en-IN" sz="1200" dirty="0">
                <a:solidFill>
                  <a:srgbClr val="232153"/>
                </a:solidFill>
                <a:latin typeface="Franklin Gothic Book" panose="020B0503020102020204" pitchFamily="34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04548" y="2954821"/>
              <a:ext cx="307258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44000" indent="-171450">
                <a:buFont typeface="Wingdings" panose="05000000000000000000" pitchFamily="2" charset="2"/>
                <a:buChar char="§"/>
              </a:pPr>
              <a:r>
                <a:rPr lang="en-IN" sz="1200" dirty="0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Data merging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04548" y="3171836"/>
              <a:ext cx="240467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44000" indent="-171450">
                <a:buFont typeface="Wingdings" panose="05000000000000000000" pitchFamily="2" charset="2"/>
                <a:buChar char="§"/>
              </a:pPr>
              <a:r>
                <a:rPr lang="en-US" sz="1200" dirty="0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Visualize data with ggplot2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04549" y="1829298"/>
              <a:ext cx="1872892" cy="276999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marL="144000" indent="-171450">
                <a:buFont typeface="Wingdings" panose="05000000000000000000" pitchFamily="2" charset="2"/>
                <a:buChar char="§"/>
              </a:pPr>
              <a:r>
                <a:rPr lang="en-IN" sz="1200" dirty="0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Basic programming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04548" y="3390071"/>
              <a:ext cx="240467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44000" indent="-171450">
                <a:buFont typeface="Wingdings" panose="05000000000000000000" pitchFamily="2" charset="2"/>
                <a:buChar char="§"/>
              </a:pPr>
              <a:r>
                <a:rPr lang="en-US" sz="1200" dirty="0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Shiny interactive visualizations (time permitting)</a:t>
              </a: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73973" y="2529519"/>
              <a:ext cx="2825820" cy="1497490"/>
            </a:xfrm>
            <a:prstGeom prst="rect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396161" y="1426397"/>
              <a:ext cx="2825820" cy="638030"/>
            </a:xfrm>
            <a:prstGeom prst="rect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</p:spTree>
    <p:extLst>
      <p:ext uri="{BB962C8B-B14F-4D97-AF65-F5344CB8AC3E}">
        <p14:creationId xmlns:p14="http://schemas.microsoft.com/office/powerpoint/2010/main" val="2019943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144963" y="2219991"/>
            <a:ext cx="14473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dirty="0">
                <a:solidFill>
                  <a:srgbClr val="232153"/>
                </a:solidFill>
                <a:latin typeface="Franklin Gothic Book" panose="020B0503020102020204" pitchFamily="34" charset="0"/>
              </a:rPr>
              <a:t>Welcome to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144962" y="2552778"/>
            <a:ext cx="356798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100" dirty="0">
                <a:solidFill>
                  <a:srgbClr val="232153"/>
                </a:solidFill>
                <a:latin typeface="Franklin Gothic Medium" panose="020B0603020102020204" pitchFamily="34" charset="0"/>
              </a:rPr>
              <a:t>Importing Data Formats in R</a:t>
            </a:r>
          </a:p>
          <a:p>
            <a:endParaRPr lang="en-IN" sz="2100" dirty="0">
              <a:solidFill>
                <a:srgbClr val="232153"/>
              </a:solidFill>
              <a:latin typeface="Franklin Gothic Medium" panose="020B06030201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580" y="815319"/>
            <a:ext cx="5323167" cy="3792231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6061436" y="2213246"/>
            <a:ext cx="0" cy="720000"/>
          </a:xfrm>
          <a:prstGeom prst="line">
            <a:avLst/>
          </a:prstGeom>
          <a:ln w="28575">
            <a:solidFill>
              <a:srgbClr val="F3C9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6015051" y="2213246"/>
            <a:ext cx="0" cy="720000"/>
          </a:xfrm>
          <a:prstGeom prst="line">
            <a:avLst/>
          </a:prstGeom>
          <a:ln w="12700">
            <a:solidFill>
              <a:srgbClr val="2321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1662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75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500"/>
                            </p:stCondLst>
                            <p:childTnLst>
                              <p:par>
                                <p:cTn id="16" presetID="2" presetClass="entr" presetSubtype="2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2" presetClass="entr" presetSubtype="2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421298" y="1547829"/>
            <a:ext cx="37483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232153"/>
                </a:solidFill>
                <a:latin typeface="Franklin Gothic Book" panose="020B0503020102020204" pitchFamily="34" charset="0"/>
              </a:rPr>
              <a:t>By the end of this module, you will be able to: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1402" y="778346"/>
            <a:ext cx="4504576" cy="424601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77993" y="1824828"/>
            <a:ext cx="406292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en-US" sz="1200" dirty="0">
                <a:latin typeface="Franklin Gothic Book" panose="020B0503020102020204" pitchFamily="34" charset="0"/>
              </a:rPr>
              <a:t>Import the following data formats into an R data frame:</a:t>
            </a:r>
          </a:p>
          <a:p>
            <a:pPr marL="636124" lvl="1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Franklin Gothic Book" panose="020B0503020102020204" pitchFamily="34" charset="0"/>
              </a:rPr>
              <a:t>CSV</a:t>
            </a:r>
          </a:p>
          <a:p>
            <a:pPr marL="636124" lvl="1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Franklin Gothic Book" panose="020B0503020102020204" pitchFamily="34" charset="0"/>
              </a:rPr>
              <a:t>JSON</a:t>
            </a:r>
          </a:p>
          <a:p>
            <a:pPr marL="636124" lvl="1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Franklin Gothic Book" panose="020B0503020102020204" pitchFamily="34" charset="0"/>
              </a:rPr>
              <a:t>XLXS</a:t>
            </a:r>
          </a:p>
          <a:p>
            <a:pPr marL="636124" lvl="1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Franklin Gothic Book" panose="020B0503020102020204" pitchFamily="34" charset="0"/>
              </a:rPr>
              <a:t>SAS</a:t>
            </a:r>
          </a:p>
          <a:p>
            <a:pPr marL="636124" lvl="1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Franklin Gothic Book" panose="020B0503020102020204" pitchFamily="34" charset="0"/>
              </a:rPr>
              <a:t>XML</a:t>
            </a:r>
          </a:p>
          <a:p>
            <a:pPr marL="636124" lvl="1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Franklin Gothic Book" panose="020B0503020102020204" pitchFamily="34" charset="0"/>
              </a:rPr>
              <a:t>ORC</a:t>
            </a:r>
          </a:p>
          <a:p>
            <a:pPr marL="636124" lvl="1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Franklin Gothic Book" panose="020B0503020102020204" pitchFamily="34" charset="0"/>
              </a:rPr>
              <a:t>AVRO</a:t>
            </a:r>
          </a:p>
          <a:p>
            <a:pPr marL="636124" lvl="1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Franklin Gothic Book" panose="020B0503020102020204" pitchFamily="34" charset="0"/>
              </a:rPr>
              <a:t>PARQUET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301847" y="242937"/>
            <a:ext cx="43181" cy="324000"/>
            <a:chOff x="828535" y="1813758"/>
            <a:chExt cx="43181" cy="378000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871716" y="1813758"/>
              <a:ext cx="0" cy="378000"/>
            </a:xfrm>
            <a:prstGeom prst="line">
              <a:avLst/>
            </a:prstGeom>
            <a:ln w="28575">
              <a:solidFill>
                <a:srgbClr val="F3C93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828535" y="1813758"/>
              <a:ext cx="0" cy="378000"/>
            </a:xfrm>
            <a:prstGeom prst="line">
              <a:avLst/>
            </a:prstGeom>
            <a:ln w="12700">
              <a:solidFill>
                <a:srgbClr val="23215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/>
          <p:cNvSpPr txBox="1"/>
          <p:nvPr/>
        </p:nvSpPr>
        <p:spPr>
          <a:xfrm>
            <a:off x="420769" y="212577"/>
            <a:ext cx="3050322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900" dirty="0">
                <a:solidFill>
                  <a:srgbClr val="232153"/>
                </a:solidFill>
                <a:latin typeface="Franklin Gothic Medium" panose="020B0603020102020204" pitchFamily="34" charset="0"/>
              </a:rPr>
              <a:t>Module Learning </a:t>
            </a:r>
            <a:r>
              <a:rPr lang="en-IN" sz="1900" dirty="0">
                <a:solidFill>
                  <a:srgbClr val="232153"/>
                </a:solidFill>
                <a:latin typeface="Franklin Gothic Book" panose="020B0503020102020204" pitchFamily="34" charset="0"/>
              </a:rPr>
              <a:t>Objectives</a:t>
            </a:r>
          </a:p>
        </p:txBody>
      </p:sp>
    </p:spTree>
    <p:extLst>
      <p:ext uri="{BB962C8B-B14F-4D97-AF65-F5344CB8AC3E}">
        <p14:creationId xmlns:p14="http://schemas.microsoft.com/office/powerpoint/2010/main" val="541662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2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/>
          <p:cNvGrpSpPr/>
          <p:nvPr/>
        </p:nvGrpSpPr>
        <p:grpSpPr>
          <a:xfrm>
            <a:off x="3477753" y="1190697"/>
            <a:ext cx="4042906" cy="3977892"/>
            <a:chOff x="3477753" y="1190697"/>
            <a:chExt cx="4042906" cy="3977892"/>
          </a:xfrm>
        </p:grpSpPr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77753" y="1190697"/>
              <a:ext cx="4042906" cy="3977892"/>
            </a:xfrm>
            <a:prstGeom prst="rect">
              <a:avLst/>
            </a:prstGeom>
          </p:spPr>
        </p:pic>
        <p:pic>
          <p:nvPicPr>
            <p:cNvPr id="120" name="Picture 119" descr="Icon&#10;&#10;Description automatically generated">
              <a:extLst>
                <a:ext uri="{FF2B5EF4-FFF2-40B4-BE49-F238E27FC236}">
                  <a16:creationId xmlns:a16="http://schemas.microsoft.com/office/drawing/2014/main" id="{13515651-AB26-4370-9FB8-D2ACF6C29E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clrChange>
                <a:clrFrom>
                  <a:srgbClr val="F7F7F7"/>
                </a:clrFrom>
                <a:clrTo>
                  <a:srgbClr val="F7F7F7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81766" y="1960719"/>
              <a:ext cx="2020250" cy="1616200"/>
            </a:xfrm>
            <a:prstGeom prst="rect">
              <a:avLst/>
            </a:prstGeom>
          </p:spPr>
        </p:pic>
      </p:grpSp>
      <p:grpSp>
        <p:nvGrpSpPr>
          <p:cNvPr id="100" name="Group 99"/>
          <p:cNvGrpSpPr/>
          <p:nvPr/>
        </p:nvGrpSpPr>
        <p:grpSpPr>
          <a:xfrm>
            <a:off x="301847" y="242937"/>
            <a:ext cx="43181" cy="324000"/>
            <a:chOff x="828535" y="1813758"/>
            <a:chExt cx="43181" cy="378000"/>
          </a:xfrm>
        </p:grpSpPr>
        <p:cxnSp>
          <p:nvCxnSpPr>
            <p:cNvPr id="101" name="Straight Connector 100"/>
            <p:cNvCxnSpPr/>
            <p:nvPr/>
          </p:nvCxnSpPr>
          <p:spPr>
            <a:xfrm>
              <a:off x="871716" y="1813758"/>
              <a:ext cx="0" cy="378000"/>
            </a:xfrm>
            <a:prstGeom prst="line">
              <a:avLst/>
            </a:prstGeom>
            <a:ln w="28575">
              <a:solidFill>
                <a:srgbClr val="F3C93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/>
          </p:nvCxnSpPr>
          <p:spPr>
            <a:xfrm>
              <a:off x="828535" y="1813758"/>
              <a:ext cx="0" cy="378000"/>
            </a:xfrm>
            <a:prstGeom prst="line">
              <a:avLst/>
            </a:prstGeom>
            <a:ln w="12700">
              <a:solidFill>
                <a:srgbClr val="23215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3" name="TextBox 102"/>
          <p:cNvSpPr txBox="1"/>
          <p:nvPr/>
        </p:nvSpPr>
        <p:spPr>
          <a:xfrm>
            <a:off x="420769" y="212577"/>
            <a:ext cx="1765291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00" dirty="0">
                <a:solidFill>
                  <a:srgbClr val="232153"/>
                </a:solidFill>
                <a:latin typeface="Franklin Gothic Medium" panose="020B0603020102020204" pitchFamily="34" charset="0"/>
              </a:rPr>
              <a:t>Importing </a:t>
            </a:r>
            <a:r>
              <a:rPr lang="en-US" sz="1900" dirty="0">
                <a:solidFill>
                  <a:srgbClr val="232153"/>
                </a:solidFill>
                <a:latin typeface="Franklin Gothic Book" panose="020B0503020102020204" pitchFamily="34" charset="0"/>
              </a:rPr>
              <a:t>Data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5406548" y="2062694"/>
            <a:ext cx="3737100" cy="2761890"/>
            <a:chOff x="5406548" y="2062694"/>
            <a:chExt cx="3737100" cy="2761890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06548" y="2062694"/>
              <a:ext cx="3737100" cy="2761890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453094C-6247-474D-839B-420108F16FCC}"/>
                </a:ext>
              </a:extLst>
            </p:cNvPr>
            <p:cNvSpPr txBox="1"/>
            <p:nvPr/>
          </p:nvSpPr>
          <p:spPr>
            <a:xfrm>
              <a:off x="7712291" y="2634631"/>
              <a:ext cx="12010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FF7127"/>
                  </a:solidFill>
                  <a:latin typeface="Franklin Gothic Demi" panose="020B0703020102020204" pitchFamily="34" charset="0"/>
                </a:rPr>
                <a:t>Data </a:t>
              </a:r>
              <a:r>
                <a:rPr lang="en-US" sz="1600" dirty="0">
                  <a:solidFill>
                    <a:srgbClr val="FF7127"/>
                  </a:solidFill>
                  <a:latin typeface="Franklin Gothic Book" panose="020B0503020102020204" pitchFamily="34" charset="0"/>
                </a:rPr>
                <a:t>Frame</a:t>
              </a: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868917" y="740806"/>
            <a:ext cx="4755377" cy="4116487"/>
            <a:chOff x="868917" y="740806"/>
            <a:chExt cx="4755377" cy="4116487"/>
          </a:xfrm>
        </p:grpSpPr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917" y="740806"/>
              <a:ext cx="4755377" cy="4116487"/>
            </a:xfrm>
            <a:prstGeom prst="rect">
              <a:avLst/>
            </a:prstGeom>
          </p:spPr>
        </p:pic>
        <p:grpSp>
          <p:nvGrpSpPr>
            <p:cNvPr id="20" name="Group 19"/>
            <p:cNvGrpSpPr/>
            <p:nvPr/>
          </p:nvGrpSpPr>
          <p:grpSpPr>
            <a:xfrm>
              <a:off x="1243801" y="4285665"/>
              <a:ext cx="1690861" cy="307777"/>
              <a:chOff x="1243801" y="4285665"/>
              <a:chExt cx="1690861" cy="307777"/>
            </a:xfrm>
          </p:grpSpPr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B802C27B-9BE8-42BC-9FFF-3F0AC6D421DC}"/>
                  </a:ext>
                </a:extLst>
              </p:cNvPr>
              <p:cNvSpPr txBox="1"/>
              <p:nvPr/>
            </p:nvSpPr>
            <p:spPr>
              <a:xfrm>
                <a:off x="2122567" y="4285665"/>
                <a:ext cx="8120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rgbClr val="243353"/>
                    </a:solidFill>
                    <a:latin typeface="Franklin Gothic Book" panose="020B0503020102020204" pitchFamily="34" charset="0"/>
                  </a:rPr>
                  <a:t>AVRO</a:t>
                </a:r>
              </a:p>
            </p:txBody>
          </p:sp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43801" y="4347367"/>
                <a:ext cx="620103" cy="211351"/>
              </a:xfrm>
              <a:prstGeom prst="rect">
                <a:avLst/>
              </a:prstGeom>
            </p:spPr>
          </p:pic>
        </p:grpSp>
        <p:grpSp>
          <p:nvGrpSpPr>
            <p:cNvPr id="17" name="Group 16"/>
            <p:cNvGrpSpPr/>
            <p:nvPr/>
          </p:nvGrpSpPr>
          <p:grpSpPr>
            <a:xfrm>
              <a:off x="1264422" y="3390160"/>
              <a:ext cx="1431351" cy="307777"/>
              <a:chOff x="1264422" y="3390160"/>
              <a:chExt cx="1431351" cy="307777"/>
            </a:xfrm>
          </p:grpSpPr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B371346A-25CB-414D-9E09-3ACC8CAA8BDF}"/>
                  </a:ext>
                </a:extLst>
              </p:cNvPr>
              <p:cNvSpPr txBox="1"/>
              <p:nvPr/>
            </p:nvSpPr>
            <p:spPr>
              <a:xfrm>
                <a:off x="2122567" y="3390160"/>
                <a:ext cx="57320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rgbClr val="007CC2"/>
                    </a:solidFill>
                    <a:latin typeface="Franklin Gothic Book" panose="020B0503020102020204" pitchFamily="34" charset="0"/>
                  </a:rPr>
                  <a:t>SAS</a:t>
                </a:r>
              </a:p>
            </p:txBody>
          </p:sp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64422" y="3426643"/>
                <a:ext cx="578860" cy="237423"/>
              </a:xfrm>
              <a:prstGeom prst="rect">
                <a:avLst/>
              </a:prstGeom>
            </p:spPr>
          </p:pic>
        </p:grpSp>
        <p:grpSp>
          <p:nvGrpSpPr>
            <p:cNvPr id="19" name="Group 18"/>
            <p:cNvGrpSpPr/>
            <p:nvPr/>
          </p:nvGrpSpPr>
          <p:grpSpPr>
            <a:xfrm>
              <a:off x="1275733" y="3837912"/>
              <a:ext cx="1583814" cy="307777"/>
              <a:chOff x="1275733" y="3837912"/>
              <a:chExt cx="1583814" cy="307777"/>
            </a:xfrm>
          </p:grpSpPr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FEEF6823-6236-4DC4-BB49-150F306D2201}"/>
                  </a:ext>
                </a:extLst>
              </p:cNvPr>
              <p:cNvSpPr txBox="1"/>
              <p:nvPr/>
            </p:nvSpPr>
            <p:spPr>
              <a:xfrm>
                <a:off x="2122567" y="3837912"/>
                <a:ext cx="73698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rgbClr val="FCBA37"/>
                    </a:solidFill>
                    <a:latin typeface="Franklin Gothic Book" panose="020B0503020102020204" pitchFamily="34" charset="0"/>
                  </a:rPr>
                  <a:t>ORC</a:t>
                </a:r>
              </a:p>
            </p:txBody>
          </p:sp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75733" y="3942837"/>
                <a:ext cx="556238" cy="136729"/>
              </a:xfrm>
              <a:prstGeom prst="rect">
                <a:avLst/>
              </a:prstGeom>
            </p:spPr>
          </p:pic>
        </p:grpSp>
        <p:grpSp>
          <p:nvGrpSpPr>
            <p:cNvPr id="14" name="Group 13"/>
            <p:cNvGrpSpPr/>
            <p:nvPr/>
          </p:nvGrpSpPr>
          <p:grpSpPr>
            <a:xfrm>
              <a:off x="1407980" y="2024765"/>
              <a:ext cx="1287793" cy="345102"/>
              <a:chOff x="1407980" y="2024765"/>
              <a:chExt cx="1287793" cy="345102"/>
            </a:xfrm>
          </p:grpSpPr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E5EB7D0B-997A-4AD7-A2FB-49D6BFD27684}"/>
                  </a:ext>
                </a:extLst>
              </p:cNvPr>
              <p:cNvSpPr txBox="1"/>
              <p:nvPr/>
            </p:nvSpPr>
            <p:spPr>
              <a:xfrm>
                <a:off x="2122567" y="2046904"/>
                <a:ext cx="57320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rgbClr val="1CA39D"/>
                    </a:solidFill>
                    <a:latin typeface="Franklin Gothic Book" panose="020B0503020102020204" pitchFamily="34" charset="0"/>
                  </a:rPr>
                  <a:t>TXT</a:t>
                </a:r>
              </a:p>
            </p:txBody>
          </p:sp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07980" y="2024765"/>
                <a:ext cx="291744" cy="345102"/>
              </a:xfrm>
              <a:prstGeom prst="rect">
                <a:avLst/>
              </a:prstGeom>
            </p:spPr>
          </p:pic>
        </p:grpSp>
        <p:grpSp>
          <p:nvGrpSpPr>
            <p:cNvPr id="10" name="Group 9"/>
            <p:cNvGrpSpPr/>
            <p:nvPr/>
          </p:nvGrpSpPr>
          <p:grpSpPr>
            <a:xfrm>
              <a:off x="1388419" y="1593113"/>
              <a:ext cx="1484775" cy="320261"/>
              <a:chOff x="1388419" y="1593113"/>
              <a:chExt cx="1484775" cy="320261"/>
            </a:xfrm>
          </p:grpSpPr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C80C9635-5932-4E28-A23C-795BAC3CA555}"/>
                  </a:ext>
                </a:extLst>
              </p:cNvPr>
              <p:cNvSpPr txBox="1"/>
              <p:nvPr/>
            </p:nvSpPr>
            <p:spPr>
              <a:xfrm>
                <a:off x="2122567" y="1599152"/>
                <a:ext cx="75062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rgbClr val="207345"/>
                    </a:solidFill>
                    <a:latin typeface="Franklin Gothic Book" panose="020B0503020102020204" pitchFamily="34" charset="0"/>
                  </a:rPr>
                  <a:t>XLSX</a:t>
                </a:r>
              </a:p>
            </p:txBody>
          </p:sp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88419" y="1593113"/>
                <a:ext cx="330866" cy="320261"/>
              </a:xfrm>
              <a:prstGeom prst="rect">
                <a:avLst/>
              </a:prstGeom>
            </p:spPr>
          </p:pic>
        </p:grpSp>
        <p:grpSp>
          <p:nvGrpSpPr>
            <p:cNvPr id="15" name="Group 14"/>
            <p:cNvGrpSpPr/>
            <p:nvPr/>
          </p:nvGrpSpPr>
          <p:grpSpPr>
            <a:xfrm>
              <a:off x="1416692" y="2465888"/>
              <a:ext cx="1388264" cy="365760"/>
              <a:chOff x="1416692" y="2465888"/>
              <a:chExt cx="1388264" cy="365760"/>
            </a:xfrm>
          </p:grpSpPr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F3BF2FF4-86D0-4880-B198-57D6EBC3E153}"/>
                  </a:ext>
                </a:extLst>
              </p:cNvPr>
              <p:cNvSpPr txBox="1"/>
              <p:nvPr/>
            </p:nvSpPr>
            <p:spPr>
              <a:xfrm>
                <a:off x="2122567" y="2494656"/>
                <a:ext cx="68238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rgbClr val="F67C01"/>
                    </a:solidFill>
                    <a:latin typeface="Franklin Gothic Book" panose="020B0503020102020204" pitchFamily="34" charset="0"/>
                  </a:rPr>
                  <a:t>XML</a:t>
                </a:r>
              </a:p>
            </p:txBody>
          </p:sp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16692" y="2465888"/>
                <a:ext cx="274320" cy="365760"/>
              </a:xfrm>
              <a:prstGeom prst="rect">
                <a:avLst/>
              </a:prstGeom>
            </p:spPr>
          </p:pic>
        </p:grpSp>
        <p:grpSp>
          <p:nvGrpSpPr>
            <p:cNvPr id="4" name="Group 3"/>
            <p:cNvGrpSpPr/>
            <p:nvPr/>
          </p:nvGrpSpPr>
          <p:grpSpPr>
            <a:xfrm>
              <a:off x="1399268" y="1146008"/>
              <a:ext cx="1296505" cy="319829"/>
              <a:chOff x="1399268" y="1146008"/>
              <a:chExt cx="1296505" cy="319829"/>
            </a:xfrm>
          </p:grpSpPr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453094C-6247-474D-839B-420108F16FCC}"/>
                  </a:ext>
                </a:extLst>
              </p:cNvPr>
              <p:cNvSpPr txBox="1"/>
              <p:nvPr/>
            </p:nvSpPr>
            <p:spPr>
              <a:xfrm>
                <a:off x="2122567" y="1151400"/>
                <a:ext cx="57320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rgbClr val="237ABF"/>
                    </a:solidFill>
                    <a:latin typeface="Franklin Gothic Book" panose="020B0503020102020204" pitchFamily="34" charset="0"/>
                  </a:rPr>
                  <a:t>CSV</a:t>
                </a:r>
              </a:p>
            </p:txBody>
          </p:sp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99268" y="1146008"/>
                <a:ext cx="309168" cy="319829"/>
              </a:xfrm>
              <a:prstGeom prst="rect">
                <a:avLst/>
              </a:prstGeom>
            </p:spPr>
          </p:pic>
        </p:grpSp>
        <p:grpSp>
          <p:nvGrpSpPr>
            <p:cNvPr id="16" name="Group 15"/>
            <p:cNvGrpSpPr/>
            <p:nvPr/>
          </p:nvGrpSpPr>
          <p:grpSpPr>
            <a:xfrm>
              <a:off x="1116160" y="2942408"/>
              <a:ext cx="2175655" cy="307777"/>
              <a:chOff x="1116160" y="2942408"/>
              <a:chExt cx="2175655" cy="307777"/>
            </a:xfrm>
          </p:grpSpPr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0EC45876-FD22-4143-B63C-B610EA935753}"/>
                  </a:ext>
                </a:extLst>
              </p:cNvPr>
              <p:cNvSpPr txBox="1"/>
              <p:nvPr/>
            </p:nvSpPr>
            <p:spPr>
              <a:xfrm>
                <a:off x="2122567" y="2942408"/>
                <a:ext cx="116924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rgbClr val="51ADF5"/>
                    </a:solidFill>
                    <a:latin typeface="Franklin Gothic Book" panose="020B0503020102020204" pitchFamily="34" charset="0"/>
                  </a:rPr>
                  <a:t>PARQUET</a:t>
                </a:r>
              </a:p>
            </p:txBody>
          </p:sp>
          <p:pic>
            <p:nvPicPr>
              <p:cNvPr id="13" name="Picture 12"/>
              <p:cNvPicPr>
                <a:picLocks noChangeAspect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16160" y="3014277"/>
                <a:ext cx="875384" cy="178667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16279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301847" y="242937"/>
            <a:ext cx="43181" cy="324000"/>
            <a:chOff x="828535" y="1813758"/>
            <a:chExt cx="43181" cy="378000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871716" y="1813758"/>
              <a:ext cx="0" cy="378000"/>
            </a:xfrm>
            <a:prstGeom prst="line">
              <a:avLst/>
            </a:prstGeom>
            <a:ln w="28575">
              <a:solidFill>
                <a:srgbClr val="F3C93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828535" y="1813758"/>
              <a:ext cx="0" cy="378000"/>
            </a:xfrm>
            <a:prstGeom prst="line">
              <a:avLst/>
            </a:prstGeom>
            <a:ln w="12700">
              <a:solidFill>
                <a:srgbClr val="23215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/>
          <p:cNvSpPr txBox="1"/>
          <p:nvPr/>
        </p:nvSpPr>
        <p:spPr>
          <a:xfrm>
            <a:off x="420769" y="212577"/>
            <a:ext cx="1765291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900" dirty="0">
                <a:solidFill>
                  <a:srgbClr val="232153"/>
                </a:solidFill>
                <a:latin typeface="Franklin Gothic Medium" panose="020B0603020102020204" pitchFamily="34" charset="0"/>
              </a:rPr>
              <a:t>Importing </a:t>
            </a:r>
            <a:r>
              <a:rPr lang="en-IN" sz="1900" dirty="0">
                <a:solidFill>
                  <a:srgbClr val="232153"/>
                </a:solidFill>
                <a:latin typeface="Franklin Gothic Book" panose="020B0503020102020204" pitchFamily="34" charset="0"/>
              </a:rPr>
              <a:t>Data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294290" y="1697919"/>
            <a:ext cx="9367200" cy="2232000"/>
            <a:chOff x="294290" y="1697919"/>
            <a:chExt cx="9367200" cy="2232000"/>
          </a:xfrm>
        </p:grpSpPr>
        <p:sp>
          <p:nvSpPr>
            <p:cNvPr id="14" name="Rounded Rectangle 13"/>
            <p:cNvSpPr/>
            <p:nvPr/>
          </p:nvSpPr>
          <p:spPr>
            <a:xfrm>
              <a:off x="294290" y="1697919"/>
              <a:ext cx="9367200" cy="2232000"/>
            </a:xfrm>
            <a:prstGeom prst="roundRect">
              <a:avLst>
                <a:gd name="adj" fmla="val 5072"/>
              </a:avLst>
            </a:prstGeom>
            <a:solidFill>
              <a:schemeClr val="bg1"/>
            </a:solidFill>
            <a:ln w="9525">
              <a:solidFill>
                <a:srgbClr val="01387B"/>
              </a:solidFill>
            </a:ln>
            <a:effectLst>
              <a:outerShdw blurRad="50800" dist="254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5" name="Round Same Side Corner Rectangle 14"/>
            <p:cNvSpPr/>
            <p:nvPr/>
          </p:nvSpPr>
          <p:spPr>
            <a:xfrm flipV="1">
              <a:off x="361970" y="3348006"/>
              <a:ext cx="9236906" cy="506374"/>
            </a:xfrm>
            <a:prstGeom prst="round2SameRect">
              <a:avLst/>
            </a:prstGeom>
            <a:solidFill>
              <a:srgbClr val="BAE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361972" y="2824179"/>
              <a:ext cx="9236904" cy="506374"/>
            </a:xfrm>
            <a:prstGeom prst="rect">
              <a:avLst/>
            </a:prstGeom>
            <a:solidFill>
              <a:srgbClr val="6ADA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6" name="Round Same Side Corner Rectangle 15"/>
            <p:cNvSpPr/>
            <p:nvPr/>
          </p:nvSpPr>
          <p:spPr>
            <a:xfrm>
              <a:off x="361972" y="1758644"/>
              <a:ext cx="9236904" cy="506374"/>
            </a:xfrm>
            <a:prstGeom prst="round2SameRect">
              <a:avLst/>
            </a:prstGeom>
            <a:solidFill>
              <a:srgbClr val="0138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61972" y="2298703"/>
              <a:ext cx="9236904" cy="506374"/>
            </a:xfrm>
            <a:prstGeom prst="rect">
              <a:avLst/>
            </a:prstGeom>
            <a:solidFill>
              <a:srgbClr val="BAE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76214" y="1804148"/>
              <a:ext cx="1807237" cy="33513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buSzPct val="100000"/>
              </a:pPr>
              <a:r>
                <a:rPr lang="fr-FR" sz="1600" dirty="0">
                  <a:solidFill>
                    <a:schemeClr val="bg1"/>
                  </a:solidFill>
                  <a:latin typeface="Franklin Gothic Demi" panose="020B0703020102020204" pitchFamily="34" charset="0"/>
                </a:rPr>
                <a:t>Name</a:t>
              </a:r>
            </a:p>
          </p:txBody>
        </p:sp>
        <p:cxnSp>
          <p:nvCxnSpPr>
            <p:cNvPr id="25" name="Straight Connector 24"/>
            <p:cNvCxnSpPr/>
            <p:nvPr/>
          </p:nvCxnSpPr>
          <p:spPr>
            <a:xfrm>
              <a:off x="2201849" y="1758644"/>
              <a:ext cx="0" cy="212400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4049723" y="1758644"/>
              <a:ext cx="0" cy="212400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5897597" y="1758644"/>
              <a:ext cx="0" cy="212400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>
              <a:off x="375696" y="2373132"/>
              <a:ext cx="1807755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buSzPct val="100000"/>
              </a:pPr>
              <a:r>
                <a:rPr lang="fr-FR" sz="1600" dirty="0" err="1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Sample</a:t>
              </a:r>
              <a:r>
                <a:rPr lang="fr-FR" sz="1600" dirty="0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 1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375696" y="2915015"/>
              <a:ext cx="1807755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buSzPct val="100000"/>
              </a:pPr>
              <a:r>
                <a:rPr lang="fr-FR" sz="1600" dirty="0" err="1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Sample</a:t>
              </a:r>
              <a:r>
                <a:rPr lang="fr-FR" sz="1600" dirty="0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 2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2220561" y="1804148"/>
              <a:ext cx="1821167" cy="33513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buSzPct val="100000"/>
              </a:pPr>
              <a:r>
                <a:rPr lang="fr-FR" sz="1600" dirty="0">
                  <a:solidFill>
                    <a:schemeClr val="bg1"/>
                  </a:solidFill>
                  <a:latin typeface="Franklin Gothic Demi" panose="020B0703020102020204" pitchFamily="34" charset="0"/>
                </a:rPr>
                <a:t>Total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2220561" y="2373132"/>
              <a:ext cx="1807755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buSzPct val="100000"/>
              </a:pPr>
              <a:r>
                <a:rPr lang="fr-FR" sz="1600" dirty="0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15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2220561" y="2915015"/>
              <a:ext cx="1807755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buSzPct val="100000"/>
              </a:pPr>
              <a:r>
                <a:rPr lang="fr-FR" sz="1600" dirty="0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21</a:t>
              </a: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068630" y="1804148"/>
              <a:ext cx="1820970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buSzPct val="100000"/>
              </a:pPr>
              <a:r>
                <a:rPr lang="fr-FR" sz="1600" dirty="0">
                  <a:solidFill>
                    <a:schemeClr val="bg1"/>
                  </a:solidFill>
                  <a:latin typeface="Franklin Gothic Demi" panose="020B0703020102020204" pitchFamily="34" charset="0"/>
                </a:rPr>
                <a:t>Total </a:t>
              </a:r>
              <a:r>
                <a:rPr lang="fr-FR" sz="1600" dirty="0">
                  <a:solidFill>
                    <a:srgbClr val="FF0000"/>
                  </a:solidFill>
                  <a:latin typeface="Franklin Gothic Demi" panose="020B0703020102020204" pitchFamily="34" charset="0"/>
                </a:rPr>
                <a:t>%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4068630" y="2373132"/>
              <a:ext cx="1807755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buSzPct val="100000"/>
              </a:pPr>
              <a:r>
                <a:rPr lang="fr-FR" sz="1600" dirty="0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73%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4068630" y="2915015"/>
              <a:ext cx="1807755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buSzPct val="100000"/>
              </a:pPr>
              <a:r>
                <a:rPr lang="fr-FR" sz="1600" dirty="0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87%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5916714" y="1804148"/>
              <a:ext cx="1820759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buSzPct val="100000"/>
              </a:pPr>
              <a:r>
                <a:rPr lang="fr-FR" sz="1600" dirty="0">
                  <a:solidFill>
                    <a:srgbClr val="FF0000"/>
                  </a:solidFill>
                  <a:latin typeface="Franklin Gothic Demi" panose="020B0703020102020204" pitchFamily="34" charset="0"/>
                </a:rPr>
                <a:t>#</a:t>
              </a:r>
              <a:r>
                <a:rPr lang="fr-FR" sz="1600" dirty="0">
                  <a:solidFill>
                    <a:schemeClr val="bg1"/>
                  </a:solidFill>
                  <a:latin typeface="Franklin Gothic Demi" panose="020B0703020102020204" pitchFamily="34" charset="0"/>
                </a:rPr>
                <a:t> Attend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5916714" y="2373132"/>
              <a:ext cx="1807755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buSzPct val="100000"/>
              </a:pPr>
              <a:r>
                <a:rPr lang="fr-FR" sz="1600" dirty="0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63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5916714" y="2915015"/>
              <a:ext cx="1807755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buSzPct val="100000"/>
              </a:pPr>
              <a:r>
                <a:rPr lang="fr-FR" sz="1600" dirty="0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89</a:t>
              </a:r>
            </a:p>
          </p:txBody>
        </p:sp>
        <p:cxnSp>
          <p:nvCxnSpPr>
            <p:cNvPr id="49" name="Straight Connector 48"/>
            <p:cNvCxnSpPr/>
            <p:nvPr/>
          </p:nvCxnSpPr>
          <p:spPr>
            <a:xfrm>
              <a:off x="7745470" y="1758644"/>
              <a:ext cx="0" cy="212400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/>
            <p:cNvSpPr txBox="1"/>
            <p:nvPr/>
          </p:nvSpPr>
          <p:spPr>
            <a:xfrm>
              <a:off x="7767108" y="1823013"/>
              <a:ext cx="1818237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buSzPct val="100000"/>
              </a:pPr>
              <a:r>
                <a:rPr lang="fr-FR" sz="1600" dirty="0">
                  <a:solidFill>
                    <a:srgbClr val="FF0000"/>
                  </a:solidFill>
                  <a:latin typeface="Franklin Gothic Demi" panose="020B0703020102020204" pitchFamily="34" charset="0"/>
                </a:rPr>
                <a:t>$</a:t>
              </a:r>
              <a:r>
                <a:rPr lang="fr-FR" sz="1600" dirty="0">
                  <a:solidFill>
                    <a:schemeClr val="bg1"/>
                  </a:solidFill>
                  <a:latin typeface="Franklin Gothic Demi" panose="020B0703020102020204" pitchFamily="34" charset="0"/>
                </a:rPr>
                <a:t> </a:t>
              </a:r>
              <a:r>
                <a:rPr lang="fr-FR" sz="1600" dirty="0" err="1">
                  <a:solidFill>
                    <a:schemeClr val="bg1"/>
                  </a:solidFill>
                  <a:latin typeface="Franklin Gothic Demi" panose="020B0703020102020204" pitchFamily="34" charset="0"/>
                </a:rPr>
                <a:t>Cost</a:t>
              </a:r>
              <a:endParaRPr lang="fr-FR" sz="1600" dirty="0">
                <a:solidFill>
                  <a:schemeClr val="bg1"/>
                </a:solidFill>
                <a:latin typeface="Franklin Gothic Demi" panose="020B0703020102020204" pitchFamily="34" charset="0"/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7767108" y="2373132"/>
              <a:ext cx="1807755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buSzPct val="100000"/>
              </a:pPr>
              <a:r>
                <a:rPr lang="fr-FR" sz="1600" dirty="0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$1,587</a:t>
              </a: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7767108" y="2915015"/>
              <a:ext cx="1807755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buSzPct val="100000"/>
              </a:pPr>
              <a:r>
                <a:rPr lang="fr-FR" sz="1600" dirty="0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$2,876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367164" y="3434695"/>
              <a:ext cx="1807755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buSzPct val="100000"/>
              </a:pPr>
              <a:r>
                <a:rPr lang="fr-FR" sz="1600" dirty="0" err="1">
                  <a:solidFill>
                    <a:srgbClr val="FF0000"/>
                  </a:solidFill>
                  <a:latin typeface="Franklin Gothic Book" panose="020B0503020102020204" pitchFamily="34" charset="0"/>
                </a:rPr>
                <a:t>Sample</a:t>
              </a:r>
              <a:r>
                <a:rPr lang="fr-FR" sz="1600" dirty="0">
                  <a:solidFill>
                    <a:srgbClr val="FF0000"/>
                  </a:solidFill>
                  <a:latin typeface="Franklin Gothic Book" panose="020B0503020102020204" pitchFamily="34" charset="0"/>
                </a:rPr>
                <a:t> 3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2212029" y="3403917"/>
              <a:ext cx="180775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buSzPct val="100000"/>
              </a:pPr>
              <a:r>
                <a:rPr lang="fr-FR" sz="2000" dirty="0">
                  <a:solidFill>
                    <a:srgbClr val="FF0000"/>
                  </a:solidFill>
                  <a:latin typeface="Franklin Gothic Heavy" panose="020B0903020102020204" pitchFamily="34" charset="0"/>
                </a:rPr>
                <a:t>-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4060098" y="3403917"/>
              <a:ext cx="180775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buSzPct val="100000"/>
              </a:pPr>
              <a:r>
                <a:rPr lang="fr-FR" sz="2000" dirty="0">
                  <a:solidFill>
                    <a:srgbClr val="FF0000"/>
                  </a:solidFill>
                  <a:latin typeface="Franklin Gothic Heavy" panose="020B0903020102020204" pitchFamily="34" charset="0"/>
                </a:rPr>
                <a:t>-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5908182" y="3403917"/>
              <a:ext cx="180775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buSzPct val="100000"/>
              </a:pPr>
              <a:r>
                <a:rPr lang="fr-FR" sz="2000" dirty="0">
                  <a:solidFill>
                    <a:srgbClr val="FF0000"/>
                  </a:solidFill>
                  <a:latin typeface="Franklin Gothic Heavy" panose="020B0903020102020204" pitchFamily="34" charset="0"/>
                </a:rPr>
                <a:t>-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7758576" y="3403917"/>
              <a:ext cx="180775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buSzPct val="100000"/>
              </a:pPr>
              <a:r>
                <a:rPr lang="fr-FR" sz="2000" dirty="0">
                  <a:solidFill>
                    <a:srgbClr val="FF0000"/>
                  </a:solidFill>
                  <a:latin typeface="Franklin Gothic Heavy" panose="020B0903020102020204" pitchFamily="34" charset="0"/>
                </a:rPr>
                <a:t>-</a:t>
              </a:r>
            </a:p>
          </p:txBody>
        </p:sp>
        <p:cxnSp>
          <p:nvCxnSpPr>
            <p:cNvPr id="3" name="Straight Connector 2"/>
            <p:cNvCxnSpPr/>
            <p:nvPr/>
          </p:nvCxnSpPr>
          <p:spPr>
            <a:xfrm>
              <a:off x="5120641" y="1995830"/>
              <a:ext cx="216000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>
              <a:off x="6377635" y="1995830"/>
              <a:ext cx="216000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>
              <a:off x="8322259" y="1995830"/>
              <a:ext cx="216000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>
              <a:off x="796136" y="3618585"/>
              <a:ext cx="952197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>
              <a:off x="3043707" y="3634489"/>
              <a:ext cx="116939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>
              <a:off x="4897687" y="3634489"/>
              <a:ext cx="116939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>
              <a:off x="6750340" y="3638465"/>
              <a:ext cx="116939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>
              <a:off x="8592391" y="3632582"/>
              <a:ext cx="116939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67134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4771" y="855878"/>
            <a:ext cx="5778681" cy="3798289"/>
          </a:xfrm>
          <a:prstGeom prst="rect">
            <a:avLst/>
          </a:prstGeom>
        </p:spPr>
      </p:pic>
      <p:grpSp>
        <p:nvGrpSpPr>
          <p:cNvPr id="25" name="Group 24"/>
          <p:cNvGrpSpPr/>
          <p:nvPr/>
        </p:nvGrpSpPr>
        <p:grpSpPr>
          <a:xfrm>
            <a:off x="301847" y="242937"/>
            <a:ext cx="43181" cy="324000"/>
            <a:chOff x="828535" y="1813758"/>
            <a:chExt cx="43181" cy="378000"/>
          </a:xfrm>
        </p:grpSpPr>
        <p:cxnSp>
          <p:nvCxnSpPr>
            <p:cNvPr id="26" name="Straight Connector 25"/>
            <p:cNvCxnSpPr/>
            <p:nvPr/>
          </p:nvCxnSpPr>
          <p:spPr>
            <a:xfrm>
              <a:off x="871716" y="1813758"/>
              <a:ext cx="0" cy="378000"/>
            </a:xfrm>
            <a:prstGeom prst="line">
              <a:avLst/>
            </a:prstGeom>
            <a:ln w="28575">
              <a:solidFill>
                <a:srgbClr val="F3C93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828535" y="1813758"/>
              <a:ext cx="0" cy="378000"/>
            </a:xfrm>
            <a:prstGeom prst="line">
              <a:avLst/>
            </a:prstGeom>
            <a:ln w="12700">
              <a:solidFill>
                <a:srgbClr val="23215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TextBox 27"/>
          <p:cNvSpPr txBox="1"/>
          <p:nvPr/>
        </p:nvSpPr>
        <p:spPr>
          <a:xfrm>
            <a:off x="420769" y="212577"/>
            <a:ext cx="985976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900" dirty="0">
                <a:solidFill>
                  <a:srgbClr val="232153"/>
                </a:solidFill>
                <a:latin typeface="Franklin Gothic Medium" panose="020B0603020102020204" pitchFamily="34" charset="0"/>
              </a:rPr>
              <a:t>Agenda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261901" y="1386182"/>
            <a:ext cx="3232107" cy="2612522"/>
            <a:chOff x="345028" y="1665791"/>
            <a:chExt cx="3232107" cy="2612522"/>
          </a:xfrm>
        </p:grpSpPr>
        <p:sp>
          <p:nvSpPr>
            <p:cNvPr id="3" name="Rounded Rectangle 2"/>
            <p:cNvSpPr/>
            <p:nvPr/>
          </p:nvSpPr>
          <p:spPr>
            <a:xfrm>
              <a:off x="509181" y="2373168"/>
              <a:ext cx="2202214" cy="334973"/>
            </a:xfrm>
            <a:prstGeom prst="roundRect">
              <a:avLst>
                <a:gd name="adj" fmla="val 12963"/>
              </a:avLst>
            </a:prstGeom>
            <a:solidFill>
              <a:srgbClr val="FCBA37"/>
            </a:solidFill>
            <a:ln>
              <a:noFill/>
            </a:ln>
            <a:effectLst>
              <a:outerShdw blurRad="508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rgbClr val="FF7127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04548" y="2054900"/>
              <a:ext cx="213052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44000" indent="-171450">
                <a:buFont typeface="Wingdings" panose="05000000000000000000" pitchFamily="2" charset="2"/>
                <a:buChar char="§"/>
              </a:pPr>
              <a:r>
                <a:rPr lang="en-IN" sz="1200" dirty="0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Importing data formats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04548" y="2384454"/>
              <a:ext cx="30725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44000" indent="-171450">
                <a:buFont typeface="Wingdings" panose="05000000000000000000" pitchFamily="2" charset="2"/>
                <a:buChar char="§"/>
              </a:pPr>
              <a:r>
                <a:rPr lang="en-IN" sz="1400" dirty="0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Clean and process data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04548" y="2737222"/>
              <a:ext cx="307258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44000" indent="-171450">
                <a:buFont typeface="Wingdings" panose="05000000000000000000" pitchFamily="2" charset="2"/>
                <a:buChar char="§"/>
              </a:pPr>
              <a:r>
                <a:rPr lang="en-IN" sz="1200" dirty="0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Introduction to </a:t>
              </a:r>
              <a:r>
                <a:rPr lang="en-IN" sz="1200" dirty="0" err="1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dplyr</a:t>
              </a:r>
              <a:endParaRPr lang="en-IN" sz="1200" dirty="0">
                <a:solidFill>
                  <a:srgbClr val="232153"/>
                </a:solidFill>
                <a:latin typeface="Franklin Gothic Book" panose="020B0503020102020204" pitchFamily="34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04548" y="2962772"/>
              <a:ext cx="307258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44000" indent="-171450">
                <a:buFont typeface="Wingdings" panose="05000000000000000000" pitchFamily="2" charset="2"/>
                <a:buChar char="§"/>
              </a:pPr>
              <a:r>
                <a:rPr lang="en-IN" sz="1200" dirty="0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Data merging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04548" y="3179787"/>
              <a:ext cx="240467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44000" indent="-171450">
                <a:buFont typeface="Wingdings" panose="05000000000000000000" pitchFamily="2" charset="2"/>
                <a:buChar char="§"/>
              </a:pPr>
              <a:r>
                <a:rPr lang="en-US" sz="1200" dirty="0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Visualize data with ggplot2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04549" y="1829298"/>
              <a:ext cx="1872892" cy="276999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marL="144000" indent="-171450">
                <a:buFont typeface="Wingdings" panose="05000000000000000000" pitchFamily="2" charset="2"/>
                <a:buChar char="§"/>
              </a:pPr>
              <a:r>
                <a:rPr lang="en-IN" sz="1200" dirty="0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Basic programming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04548" y="3398022"/>
              <a:ext cx="240467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44000" indent="-171450">
                <a:buFont typeface="Wingdings" panose="05000000000000000000" pitchFamily="2" charset="2"/>
                <a:buChar char="§"/>
              </a:pPr>
              <a:r>
                <a:rPr lang="en-US" sz="1200" dirty="0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Shiny interactive visualizations (time permitting)</a:t>
              </a: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47263" y="2780823"/>
              <a:ext cx="2825820" cy="1497490"/>
            </a:xfrm>
            <a:prstGeom prst="rect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345028" y="1665791"/>
              <a:ext cx="2825820" cy="638030"/>
            </a:xfrm>
            <a:prstGeom prst="rect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2070119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144963" y="2219991"/>
            <a:ext cx="14473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dirty="0">
                <a:solidFill>
                  <a:srgbClr val="232153"/>
                </a:solidFill>
                <a:latin typeface="Franklin Gothic Book" panose="020B0503020102020204" pitchFamily="34" charset="0"/>
              </a:rPr>
              <a:t>Welcome to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144962" y="2552778"/>
            <a:ext cx="3567987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100" dirty="0">
                <a:solidFill>
                  <a:srgbClr val="232153"/>
                </a:solidFill>
                <a:latin typeface="Franklin Gothic Medium" panose="020B0603020102020204" pitchFamily="34" charset="0"/>
              </a:rPr>
              <a:t>Cleaning and Processing Data in R</a:t>
            </a:r>
          </a:p>
          <a:p>
            <a:endParaRPr lang="en-IN" sz="2100" dirty="0">
              <a:solidFill>
                <a:srgbClr val="232153"/>
              </a:solidFill>
              <a:latin typeface="Franklin Gothic Medium" panose="020B06030201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580" y="815319"/>
            <a:ext cx="5323167" cy="3792231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6061436" y="2213246"/>
            <a:ext cx="0" cy="720000"/>
          </a:xfrm>
          <a:prstGeom prst="line">
            <a:avLst/>
          </a:prstGeom>
          <a:ln w="28575">
            <a:solidFill>
              <a:srgbClr val="F3C9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6015051" y="2213246"/>
            <a:ext cx="0" cy="720000"/>
          </a:xfrm>
          <a:prstGeom prst="line">
            <a:avLst/>
          </a:prstGeom>
          <a:ln w="12700">
            <a:solidFill>
              <a:srgbClr val="2321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4363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75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500"/>
                            </p:stCondLst>
                            <p:childTnLst>
                              <p:par>
                                <p:cTn id="16" presetID="2" presetClass="entr" presetSubtype="2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2" presetClass="entr" presetSubtype="2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421298" y="1547829"/>
            <a:ext cx="37483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232153"/>
                </a:solidFill>
                <a:latin typeface="Franklin Gothic Book" panose="020B0503020102020204" pitchFamily="34" charset="0"/>
              </a:rPr>
              <a:t>By the end of this module, you will be able to: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1402" y="778346"/>
            <a:ext cx="4504576" cy="424601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77993" y="1824828"/>
            <a:ext cx="40629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en-US" sz="1200" dirty="0">
                <a:latin typeface="Franklin Gothic Book" panose="020B0503020102020204" pitchFamily="34" charset="0"/>
              </a:rPr>
              <a:t>Compute basic data metrics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dirty="0">
                <a:latin typeface="Franklin Gothic Book" panose="020B0503020102020204" pitchFamily="34" charset="0"/>
              </a:rPr>
              <a:t>Find missing data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dirty="0">
                <a:latin typeface="Franklin Gothic Book" panose="020B0503020102020204" pitchFamily="34" charset="0"/>
              </a:rPr>
              <a:t>Filter out and impute missing data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301847" y="242937"/>
            <a:ext cx="43181" cy="324000"/>
            <a:chOff x="828535" y="1813758"/>
            <a:chExt cx="43181" cy="378000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871716" y="1813758"/>
              <a:ext cx="0" cy="378000"/>
            </a:xfrm>
            <a:prstGeom prst="line">
              <a:avLst/>
            </a:prstGeom>
            <a:ln w="28575">
              <a:solidFill>
                <a:srgbClr val="F3C93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828535" y="1813758"/>
              <a:ext cx="0" cy="378000"/>
            </a:xfrm>
            <a:prstGeom prst="line">
              <a:avLst/>
            </a:prstGeom>
            <a:ln w="12700">
              <a:solidFill>
                <a:srgbClr val="23215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/>
          <p:cNvSpPr txBox="1"/>
          <p:nvPr/>
        </p:nvSpPr>
        <p:spPr>
          <a:xfrm>
            <a:off x="420769" y="212577"/>
            <a:ext cx="3050322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900" dirty="0">
                <a:solidFill>
                  <a:srgbClr val="232153"/>
                </a:solidFill>
                <a:latin typeface="Franklin Gothic Medium" panose="020B0603020102020204" pitchFamily="34" charset="0"/>
              </a:rPr>
              <a:t>Module Learning </a:t>
            </a:r>
            <a:r>
              <a:rPr lang="en-IN" sz="1900" dirty="0">
                <a:solidFill>
                  <a:srgbClr val="232153"/>
                </a:solidFill>
                <a:latin typeface="Franklin Gothic Book" panose="020B0503020102020204" pitchFamily="34" charset="0"/>
              </a:rPr>
              <a:t>Objectives</a:t>
            </a:r>
          </a:p>
        </p:txBody>
      </p:sp>
    </p:spTree>
    <p:extLst>
      <p:ext uri="{BB962C8B-B14F-4D97-AF65-F5344CB8AC3E}">
        <p14:creationId xmlns:p14="http://schemas.microsoft.com/office/powerpoint/2010/main" val="2003866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2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4671755" y="701666"/>
            <a:ext cx="5083200" cy="4230000"/>
            <a:chOff x="4671755" y="701666"/>
            <a:chExt cx="5083200" cy="4230000"/>
          </a:xfrm>
        </p:grpSpPr>
        <p:sp>
          <p:nvSpPr>
            <p:cNvPr id="23" name="Rounded Rectangle 22"/>
            <p:cNvSpPr/>
            <p:nvPr/>
          </p:nvSpPr>
          <p:spPr>
            <a:xfrm>
              <a:off x="4671755" y="701666"/>
              <a:ext cx="5083200" cy="4230000"/>
            </a:xfrm>
            <a:prstGeom prst="roundRect">
              <a:avLst>
                <a:gd name="adj" fmla="val 2052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sx="101000" sy="101000" algn="ctr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4" name="Round Same Side Corner Rectangle 23"/>
            <p:cNvSpPr/>
            <p:nvPr/>
          </p:nvSpPr>
          <p:spPr>
            <a:xfrm flipV="1">
              <a:off x="4714501" y="4563330"/>
              <a:ext cx="4995878" cy="324000"/>
            </a:xfrm>
            <a:prstGeom prst="round2SameRect">
              <a:avLst/>
            </a:prstGeom>
            <a:solidFill>
              <a:srgbClr val="6ADA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4714501" y="2154650"/>
              <a:ext cx="4995878" cy="324000"/>
            </a:xfrm>
            <a:prstGeom prst="rect">
              <a:avLst/>
            </a:prstGeom>
            <a:solidFill>
              <a:srgbClr val="BAE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6" name="Rectangle 55"/>
            <p:cNvSpPr/>
            <p:nvPr/>
          </p:nvSpPr>
          <p:spPr>
            <a:xfrm>
              <a:off x="4714501" y="2497626"/>
              <a:ext cx="4995878" cy="324000"/>
            </a:xfrm>
            <a:prstGeom prst="rect">
              <a:avLst/>
            </a:prstGeom>
            <a:solidFill>
              <a:srgbClr val="6ADA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7" name="Rectangle 56"/>
            <p:cNvSpPr/>
            <p:nvPr/>
          </p:nvSpPr>
          <p:spPr>
            <a:xfrm>
              <a:off x="4714501" y="2839869"/>
              <a:ext cx="4995878" cy="324000"/>
            </a:xfrm>
            <a:prstGeom prst="rect">
              <a:avLst/>
            </a:prstGeom>
            <a:solidFill>
              <a:srgbClr val="BAE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4714501" y="3189231"/>
              <a:ext cx="4995878" cy="324000"/>
            </a:xfrm>
            <a:prstGeom prst="rect">
              <a:avLst/>
            </a:prstGeom>
            <a:solidFill>
              <a:srgbClr val="6ADA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9" name="Rectangle 58"/>
            <p:cNvSpPr/>
            <p:nvPr/>
          </p:nvSpPr>
          <p:spPr>
            <a:xfrm>
              <a:off x="4714501" y="3536699"/>
              <a:ext cx="4995878" cy="324000"/>
            </a:xfrm>
            <a:prstGeom prst="rect">
              <a:avLst/>
            </a:prstGeom>
            <a:solidFill>
              <a:srgbClr val="BAE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0" name="Rectangle 59"/>
            <p:cNvSpPr/>
            <p:nvPr/>
          </p:nvSpPr>
          <p:spPr>
            <a:xfrm>
              <a:off x="4714501" y="3879675"/>
              <a:ext cx="4995878" cy="324000"/>
            </a:xfrm>
            <a:prstGeom prst="rect">
              <a:avLst/>
            </a:prstGeom>
            <a:solidFill>
              <a:srgbClr val="6ADA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1" name="Rectangle 60"/>
            <p:cNvSpPr/>
            <p:nvPr/>
          </p:nvSpPr>
          <p:spPr>
            <a:xfrm>
              <a:off x="4714501" y="4221918"/>
              <a:ext cx="4995878" cy="324000"/>
            </a:xfrm>
            <a:prstGeom prst="rect">
              <a:avLst/>
            </a:prstGeom>
            <a:solidFill>
              <a:srgbClr val="BAE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5" name="Round Same Side Corner Rectangle 24"/>
            <p:cNvSpPr/>
            <p:nvPr/>
          </p:nvSpPr>
          <p:spPr>
            <a:xfrm>
              <a:off x="4714501" y="744839"/>
              <a:ext cx="4995878" cy="360000"/>
            </a:xfrm>
            <a:prstGeom prst="round2SameRect">
              <a:avLst/>
            </a:prstGeom>
            <a:solidFill>
              <a:srgbClr val="0138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4714501" y="1128787"/>
              <a:ext cx="4995878" cy="324000"/>
            </a:xfrm>
            <a:prstGeom prst="rect">
              <a:avLst/>
            </a:prstGeom>
            <a:solidFill>
              <a:srgbClr val="6ADA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4714501" y="1471763"/>
              <a:ext cx="4995878" cy="324000"/>
            </a:xfrm>
            <a:prstGeom prst="rect">
              <a:avLst/>
            </a:prstGeom>
            <a:solidFill>
              <a:srgbClr val="BAE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4714501" y="1814006"/>
              <a:ext cx="4995878" cy="324000"/>
            </a:xfrm>
            <a:prstGeom prst="rect">
              <a:avLst/>
            </a:prstGeom>
            <a:solidFill>
              <a:srgbClr val="6ADA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4724258" y="770856"/>
              <a:ext cx="990000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buSzPct val="100000"/>
              </a:pPr>
              <a:r>
                <a:rPr lang="fr-FR" sz="1400" dirty="0" err="1">
                  <a:solidFill>
                    <a:schemeClr val="bg1"/>
                  </a:solidFill>
                  <a:latin typeface="Franklin Gothic Demi" panose="020B0703020102020204" pitchFamily="34" charset="0"/>
                </a:rPr>
                <a:t>Number</a:t>
              </a:r>
              <a:endParaRPr lang="fr-FR" sz="1400" dirty="0">
                <a:solidFill>
                  <a:schemeClr val="bg1"/>
                </a:solidFill>
                <a:latin typeface="Franklin Gothic Demi" panose="020B0703020102020204" pitchFamily="34" charset="0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719706" y="1125578"/>
              <a:ext cx="997224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buSzPct val="100000"/>
              </a:pPr>
              <a:r>
                <a:rPr lang="fr-FR" sz="1400" dirty="0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1</a:t>
              </a:r>
            </a:p>
          </p:txBody>
        </p:sp>
        <p:cxnSp>
          <p:nvCxnSpPr>
            <p:cNvPr id="30" name="Straight Connector 29"/>
            <p:cNvCxnSpPr/>
            <p:nvPr/>
          </p:nvCxnSpPr>
          <p:spPr>
            <a:xfrm>
              <a:off x="5721482" y="744838"/>
              <a:ext cx="0" cy="414000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6718706" y="744838"/>
              <a:ext cx="0" cy="414000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7715930" y="744838"/>
              <a:ext cx="0" cy="414000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>
              <a:off x="8713154" y="744838"/>
              <a:ext cx="0" cy="414000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/>
            <p:cNvSpPr txBox="1"/>
            <p:nvPr/>
          </p:nvSpPr>
          <p:spPr>
            <a:xfrm>
              <a:off x="5722011" y="770856"/>
              <a:ext cx="990000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buSzPct val="100000"/>
              </a:pPr>
              <a:r>
                <a:rPr lang="fr-FR" sz="1400" dirty="0" err="1">
                  <a:solidFill>
                    <a:schemeClr val="bg1"/>
                  </a:solidFill>
                  <a:latin typeface="Franklin Gothic Demi" panose="020B0703020102020204" pitchFamily="34" charset="0"/>
                </a:rPr>
                <a:t>Cost</a:t>
              </a:r>
              <a:endParaRPr lang="fr-FR" sz="1400" dirty="0">
                <a:solidFill>
                  <a:schemeClr val="bg1"/>
                </a:solidFill>
                <a:latin typeface="Franklin Gothic Demi" panose="020B0703020102020204" pitchFamily="34" charset="0"/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6719764" y="770856"/>
              <a:ext cx="990000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buSzPct val="100000"/>
              </a:pPr>
              <a:r>
                <a:rPr lang="fr-FR" sz="1400" dirty="0" err="1">
                  <a:solidFill>
                    <a:schemeClr val="bg1"/>
                  </a:solidFill>
                  <a:latin typeface="Franklin Gothic Demi" panose="020B0703020102020204" pitchFamily="34" charset="0"/>
                </a:rPr>
                <a:t>Employee</a:t>
              </a:r>
              <a:endParaRPr lang="fr-FR" sz="1400" dirty="0">
                <a:solidFill>
                  <a:schemeClr val="bg1"/>
                </a:solidFill>
                <a:latin typeface="Franklin Gothic Demi" panose="020B0703020102020204" pitchFamily="34" charset="0"/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7717518" y="770856"/>
              <a:ext cx="990000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buSzPct val="100000"/>
              </a:pPr>
              <a:r>
                <a:rPr lang="fr-FR" sz="1400" dirty="0">
                  <a:solidFill>
                    <a:schemeClr val="bg1"/>
                  </a:solidFill>
                  <a:latin typeface="Franklin Gothic Demi" panose="020B0703020102020204" pitchFamily="34" charset="0"/>
                </a:rPr>
                <a:t>Type</a:t>
              </a: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8716328" y="770856"/>
              <a:ext cx="991321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buSzPct val="100000"/>
              </a:pPr>
              <a:r>
                <a:rPr lang="fr-FR" sz="1400" dirty="0" err="1">
                  <a:solidFill>
                    <a:schemeClr val="bg1"/>
                  </a:solidFill>
                  <a:latin typeface="Franklin Gothic Demi" panose="020B0703020102020204" pitchFamily="34" charset="0"/>
                </a:rPr>
                <a:t>Available</a:t>
              </a:r>
              <a:endParaRPr lang="fr-FR" sz="1400" dirty="0">
                <a:solidFill>
                  <a:schemeClr val="bg1"/>
                </a:solidFill>
                <a:latin typeface="Franklin Gothic Demi" panose="020B0703020102020204" pitchFamily="34" charset="0"/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5715521" y="1125578"/>
              <a:ext cx="997224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buSzPct val="100000"/>
              </a:pPr>
              <a:r>
                <a:rPr lang="fr-FR" sz="1400" dirty="0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$19.10</a:t>
              </a: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6711336" y="1125578"/>
              <a:ext cx="997224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buSzPct val="100000"/>
              </a:pPr>
              <a:r>
                <a:rPr lang="fr-FR" sz="1400" dirty="0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Pat</a:t>
              </a: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7707151" y="1125578"/>
              <a:ext cx="997224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buSzPct val="100000"/>
              </a:pPr>
              <a:r>
                <a:rPr lang="en-IN" sz="1400" dirty="0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Front</a:t>
              </a: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8702966" y="1125578"/>
              <a:ext cx="997224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buSzPct val="100000"/>
              </a:pPr>
              <a:r>
                <a:rPr lang="fr-FR" sz="1400" dirty="0" err="1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Yes</a:t>
              </a:r>
              <a:endParaRPr lang="fr-FR" sz="1400" dirty="0">
                <a:solidFill>
                  <a:srgbClr val="232153"/>
                </a:solidFill>
                <a:latin typeface="Franklin Gothic Book" panose="020B0503020102020204" pitchFamily="34" charset="0"/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4719706" y="1489522"/>
              <a:ext cx="997224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buSzPct val="100000"/>
              </a:pPr>
              <a:r>
                <a:rPr lang="fr-FR" sz="1400" dirty="0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2</a:t>
              </a: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5715521" y="1489522"/>
              <a:ext cx="997224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buSzPct val="100000"/>
              </a:pPr>
              <a:r>
                <a:rPr lang="fr-FR" sz="1400" dirty="0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$5.40</a:t>
              </a: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6711336" y="1489522"/>
              <a:ext cx="997224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buSzPct val="100000"/>
              </a:pPr>
              <a:r>
                <a:rPr lang="fr-FR" sz="1400" dirty="0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Bob</a:t>
              </a: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7707151" y="1489522"/>
              <a:ext cx="997224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buSzPct val="100000"/>
              </a:pPr>
              <a:r>
                <a:rPr lang="en-IN" sz="1400" dirty="0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Back</a:t>
              </a: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8702966" y="1489522"/>
              <a:ext cx="997224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buSzPct val="100000"/>
              </a:pPr>
              <a:r>
                <a:rPr lang="fr-FR" sz="1400" dirty="0" err="1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Yes</a:t>
              </a:r>
              <a:endParaRPr lang="fr-FR" sz="1400" dirty="0">
                <a:solidFill>
                  <a:srgbClr val="232153"/>
                </a:solidFill>
                <a:latin typeface="Franklin Gothic Book" panose="020B0503020102020204" pitchFamily="34" charset="0"/>
              </a:endParaRP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4719706" y="1825219"/>
              <a:ext cx="997224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buSzPct val="100000"/>
              </a:pPr>
              <a:r>
                <a:rPr lang="fr-FR" sz="1400" dirty="0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3</a:t>
              </a: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5715521" y="1825219"/>
              <a:ext cx="997224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buSzPct val="100000"/>
              </a:pPr>
              <a:r>
                <a:rPr lang="fr-FR" sz="1400" dirty="0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$7.30</a:t>
              </a: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6711336" y="1825219"/>
              <a:ext cx="997224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buSzPct val="100000"/>
              </a:pPr>
              <a:r>
                <a:rPr lang="fr-FR" sz="1400" dirty="0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Tina</a:t>
              </a: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7707151" y="1825219"/>
              <a:ext cx="997224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buSzPct val="100000"/>
              </a:pPr>
              <a:r>
                <a:rPr lang="en-IN" sz="1400" dirty="0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Front</a:t>
              </a: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8702966" y="1825219"/>
              <a:ext cx="997224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buSzPct val="100000"/>
              </a:pPr>
              <a:r>
                <a:rPr lang="fr-FR" sz="1400" dirty="0" err="1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Yes</a:t>
              </a:r>
              <a:endParaRPr lang="fr-FR" sz="1400" dirty="0">
                <a:solidFill>
                  <a:srgbClr val="232153"/>
                </a:solidFill>
                <a:latin typeface="Franklin Gothic Book" panose="020B0503020102020204" pitchFamily="34" charset="0"/>
              </a:endParaRP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4719706" y="2158358"/>
              <a:ext cx="997224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buSzPct val="100000"/>
              </a:pPr>
              <a:r>
                <a:rPr lang="fr-FR" sz="1400" dirty="0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4</a:t>
              </a:r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5715521" y="2158358"/>
              <a:ext cx="997224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buSzPct val="100000"/>
              </a:pPr>
              <a:r>
                <a:rPr lang="fr-FR" sz="1400" dirty="0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NA</a:t>
              </a: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6711336" y="2158358"/>
              <a:ext cx="997224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buSzPct val="100000"/>
              </a:pPr>
              <a:r>
                <a:rPr lang="fr-FR" sz="1400" dirty="0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Bob</a:t>
              </a:r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7707151" y="2158358"/>
              <a:ext cx="997224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buSzPct val="100000"/>
              </a:pPr>
              <a:r>
                <a:rPr lang="en-IN" sz="1400" dirty="0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Front</a:t>
              </a: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8702966" y="2158358"/>
              <a:ext cx="997224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buSzPct val="100000"/>
              </a:pPr>
              <a:r>
                <a:rPr lang="fr-FR" sz="1400" dirty="0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No</a:t>
              </a:r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4719706" y="2510075"/>
              <a:ext cx="997224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buSzPct val="100000"/>
              </a:pPr>
              <a:r>
                <a:rPr lang="fr-FR" sz="1400" dirty="0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5</a:t>
              </a:r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5715521" y="2510075"/>
              <a:ext cx="997224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buSzPct val="100000"/>
              </a:pPr>
              <a:r>
                <a:rPr lang="fr-FR" sz="1400" dirty="0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$2.18</a:t>
              </a:r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6711336" y="2510075"/>
              <a:ext cx="997224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buSzPct val="100000"/>
              </a:pPr>
              <a:r>
                <a:rPr lang="fr-FR" sz="1400" dirty="0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Tina</a:t>
              </a:r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7707151" y="2510075"/>
              <a:ext cx="997224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buSzPct val="100000"/>
              </a:pPr>
              <a:r>
                <a:rPr lang="en-IN" sz="1400" dirty="0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Front</a:t>
              </a:r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8702966" y="2510075"/>
              <a:ext cx="997224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buSzPct val="100000"/>
              </a:pPr>
              <a:r>
                <a:rPr lang="fr-FR" sz="1400" dirty="0" err="1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Yes</a:t>
              </a:r>
              <a:endParaRPr lang="fr-FR" sz="1400" dirty="0">
                <a:solidFill>
                  <a:srgbClr val="232153"/>
                </a:solidFill>
                <a:latin typeface="Franklin Gothic Book" panose="020B0503020102020204" pitchFamily="34" charset="0"/>
              </a:endParaRPr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4719706" y="2853547"/>
              <a:ext cx="997224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buSzPct val="100000"/>
              </a:pPr>
              <a:r>
                <a:rPr lang="fr-FR" sz="1400" dirty="0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6</a:t>
              </a:r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5715521" y="2853547"/>
              <a:ext cx="997224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buSzPct val="100000"/>
              </a:pPr>
              <a:r>
                <a:rPr lang="fr-FR" sz="1400" dirty="0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$105.47</a:t>
              </a:r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6711336" y="2853547"/>
              <a:ext cx="997224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buSzPct val="100000"/>
              </a:pPr>
              <a:r>
                <a:rPr lang="fr-FR" sz="1400" dirty="0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Pat</a:t>
              </a:r>
            </a:p>
          </p:txBody>
        </p:sp>
        <p:sp>
          <p:nvSpPr>
            <p:cNvPr id="94" name="TextBox 93"/>
            <p:cNvSpPr txBox="1"/>
            <p:nvPr/>
          </p:nvSpPr>
          <p:spPr>
            <a:xfrm>
              <a:off x="7707151" y="2853547"/>
              <a:ext cx="997224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buSzPct val="100000"/>
              </a:pPr>
              <a:r>
                <a:rPr lang="en-IN" sz="1400" dirty="0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Back</a:t>
              </a:r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8702966" y="2853547"/>
              <a:ext cx="997224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buSzPct val="100000"/>
              </a:pPr>
              <a:r>
                <a:rPr lang="fr-FR" sz="1400" dirty="0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No</a:t>
              </a:r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4719706" y="3190193"/>
              <a:ext cx="997224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buSzPct val="100000"/>
              </a:pPr>
              <a:r>
                <a:rPr lang="fr-FR" sz="1400" dirty="0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7</a:t>
              </a: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5715521" y="3190193"/>
              <a:ext cx="997224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buSzPct val="100000"/>
              </a:pPr>
              <a:r>
                <a:rPr lang="fr-FR" sz="1400" dirty="0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$657.32</a:t>
              </a:r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6711336" y="3190193"/>
              <a:ext cx="997224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buSzPct val="100000"/>
              </a:pPr>
              <a:r>
                <a:rPr lang="fr-FR" sz="1400" dirty="0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Tina</a:t>
              </a:r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7707151" y="3190193"/>
              <a:ext cx="997224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buSzPct val="100000"/>
              </a:pPr>
              <a:r>
                <a:rPr lang="en-IN" sz="1400" dirty="0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Back</a:t>
              </a:r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8702966" y="3190193"/>
              <a:ext cx="997224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buSzPct val="100000"/>
              </a:pPr>
              <a:r>
                <a:rPr lang="fr-FR" sz="1400" dirty="0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No</a:t>
              </a:r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4719706" y="3540489"/>
              <a:ext cx="997224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buSzPct val="100000"/>
              </a:pPr>
              <a:r>
                <a:rPr lang="fr-FR" sz="1400" dirty="0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8</a:t>
              </a:r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5715521" y="3540489"/>
              <a:ext cx="997224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buSzPct val="100000"/>
              </a:pPr>
              <a:r>
                <a:rPr lang="fr-FR" sz="1400" dirty="0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NA</a:t>
              </a:r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6711336" y="3540489"/>
              <a:ext cx="997224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buSzPct val="100000"/>
              </a:pPr>
              <a:r>
                <a:rPr lang="fr-FR" sz="1400" dirty="0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Bob</a:t>
              </a:r>
            </a:p>
          </p:txBody>
        </p:sp>
        <p:sp>
          <p:nvSpPr>
            <p:cNvPr id="104" name="TextBox 103"/>
            <p:cNvSpPr txBox="1"/>
            <p:nvPr/>
          </p:nvSpPr>
          <p:spPr>
            <a:xfrm>
              <a:off x="7707151" y="3540489"/>
              <a:ext cx="997224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buSzPct val="100000"/>
              </a:pPr>
              <a:r>
                <a:rPr lang="en-IN" sz="1400" dirty="0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Front</a:t>
              </a:r>
            </a:p>
          </p:txBody>
        </p:sp>
        <p:sp>
          <p:nvSpPr>
            <p:cNvPr id="105" name="TextBox 104"/>
            <p:cNvSpPr txBox="1"/>
            <p:nvPr/>
          </p:nvSpPr>
          <p:spPr>
            <a:xfrm>
              <a:off x="8702966" y="3540489"/>
              <a:ext cx="997224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buSzPct val="100000"/>
              </a:pPr>
              <a:r>
                <a:rPr lang="fr-FR" sz="1400" dirty="0" err="1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Yes</a:t>
              </a:r>
              <a:endParaRPr lang="fr-FR" sz="1400" dirty="0">
                <a:solidFill>
                  <a:srgbClr val="232153"/>
                </a:solidFill>
                <a:latin typeface="Franklin Gothic Book" panose="020B0503020102020204" pitchFamily="34" charset="0"/>
              </a:endParaRPr>
            </a:p>
          </p:txBody>
        </p:sp>
        <p:sp>
          <p:nvSpPr>
            <p:cNvPr id="106" name="TextBox 105"/>
            <p:cNvSpPr txBox="1"/>
            <p:nvPr/>
          </p:nvSpPr>
          <p:spPr>
            <a:xfrm>
              <a:off x="4719706" y="3890784"/>
              <a:ext cx="997224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buSzPct val="100000"/>
              </a:pPr>
              <a:r>
                <a:rPr lang="fr-FR" sz="1400" dirty="0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9</a:t>
              </a:r>
            </a:p>
          </p:txBody>
        </p:sp>
        <p:sp>
          <p:nvSpPr>
            <p:cNvPr id="107" name="TextBox 106"/>
            <p:cNvSpPr txBox="1"/>
            <p:nvPr/>
          </p:nvSpPr>
          <p:spPr>
            <a:xfrm>
              <a:off x="5715521" y="3890784"/>
              <a:ext cx="997224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buSzPct val="100000"/>
              </a:pPr>
              <a:r>
                <a:rPr lang="fr-FR" sz="1400" dirty="0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$981.02</a:t>
              </a:r>
            </a:p>
          </p:txBody>
        </p:sp>
        <p:sp>
          <p:nvSpPr>
            <p:cNvPr id="108" name="TextBox 107"/>
            <p:cNvSpPr txBox="1"/>
            <p:nvPr/>
          </p:nvSpPr>
          <p:spPr>
            <a:xfrm>
              <a:off x="6711336" y="3890784"/>
              <a:ext cx="997224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buSzPct val="100000"/>
              </a:pPr>
              <a:r>
                <a:rPr lang="fr-FR" sz="1400" dirty="0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Jill</a:t>
              </a:r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7707151" y="3890784"/>
              <a:ext cx="997224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buSzPct val="100000"/>
              </a:pPr>
              <a:r>
                <a:rPr lang="en-IN" sz="1400" dirty="0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Back</a:t>
              </a:r>
            </a:p>
          </p:txBody>
        </p:sp>
        <p:sp>
          <p:nvSpPr>
            <p:cNvPr id="110" name="TextBox 109"/>
            <p:cNvSpPr txBox="1"/>
            <p:nvPr/>
          </p:nvSpPr>
          <p:spPr>
            <a:xfrm>
              <a:off x="8702966" y="3890784"/>
              <a:ext cx="997224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buSzPct val="100000"/>
              </a:pPr>
              <a:r>
                <a:rPr lang="fr-FR" sz="1400" dirty="0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No</a:t>
              </a:r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4719706" y="4227432"/>
              <a:ext cx="997224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buSzPct val="100000"/>
              </a:pPr>
              <a:r>
                <a:rPr lang="fr-FR" sz="1400" dirty="0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10</a:t>
              </a:r>
            </a:p>
          </p:txBody>
        </p:sp>
        <p:sp>
          <p:nvSpPr>
            <p:cNvPr id="112" name="TextBox 111"/>
            <p:cNvSpPr txBox="1"/>
            <p:nvPr/>
          </p:nvSpPr>
          <p:spPr>
            <a:xfrm>
              <a:off x="5715521" y="4227432"/>
              <a:ext cx="997224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buSzPct val="100000"/>
              </a:pPr>
              <a:r>
                <a:rPr lang="fr-FR" sz="1400" dirty="0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$5.06</a:t>
              </a:r>
            </a:p>
          </p:txBody>
        </p:sp>
        <p:sp>
          <p:nvSpPr>
            <p:cNvPr id="113" name="TextBox 112"/>
            <p:cNvSpPr txBox="1"/>
            <p:nvPr/>
          </p:nvSpPr>
          <p:spPr>
            <a:xfrm>
              <a:off x="6711336" y="4227432"/>
              <a:ext cx="997224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buSzPct val="100000"/>
              </a:pPr>
              <a:r>
                <a:rPr lang="fr-FR" sz="1400" dirty="0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Jill</a:t>
              </a:r>
            </a:p>
          </p:txBody>
        </p:sp>
        <p:sp>
          <p:nvSpPr>
            <p:cNvPr id="114" name="TextBox 113"/>
            <p:cNvSpPr txBox="1"/>
            <p:nvPr/>
          </p:nvSpPr>
          <p:spPr>
            <a:xfrm>
              <a:off x="7707151" y="4227432"/>
              <a:ext cx="997224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buSzPct val="100000"/>
              </a:pPr>
              <a:r>
                <a:rPr lang="en-IN" sz="1400" dirty="0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Back</a:t>
              </a:r>
            </a:p>
          </p:txBody>
        </p:sp>
        <p:sp>
          <p:nvSpPr>
            <p:cNvPr id="115" name="TextBox 114"/>
            <p:cNvSpPr txBox="1"/>
            <p:nvPr/>
          </p:nvSpPr>
          <p:spPr>
            <a:xfrm>
              <a:off x="8702966" y="4227432"/>
              <a:ext cx="997224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buSzPct val="100000"/>
              </a:pPr>
              <a:r>
                <a:rPr lang="fr-FR" sz="1400" dirty="0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No</a:t>
              </a:r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4719706" y="4570904"/>
              <a:ext cx="997224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buSzPct val="100000"/>
              </a:pPr>
              <a:r>
                <a:rPr lang="fr-FR" sz="1400" dirty="0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11</a:t>
              </a:r>
            </a:p>
          </p:txBody>
        </p:sp>
        <p:sp>
          <p:nvSpPr>
            <p:cNvPr id="117" name="TextBox 116"/>
            <p:cNvSpPr txBox="1"/>
            <p:nvPr/>
          </p:nvSpPr>
          <p:spPr>
            <a:xfrm>
              <a:off x="5715521" y="4570904"/>
              <a:ext cx="997224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buSzPct val="100000"/>
              </a:pPr>
              <a:r>
                <a:rPr lang="fr-FR" sz="1400" dirty="0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$52.43</a:t>
              </a:r>
            </a:p>
          </p:txBody>
        </p:sp>
        <p:sp>
          <p:nvSpPr>
            <p:cNvPr id="118" name="TextBox 117"/>
            <p:cNvSpPr txBox="1"/>
            <p:nvPr/>
          </p:nvSpPr>
          <p:spPr>
            <a:xfrm>
              <a:off x="6711336" y="4570904"/>
              <a:ext cx="997224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buSzPct val="100000"/>
              </a:pPr>
              <a:r>
                <a:rPr lang="fr-FR" sz="1400" dirty="0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Jill</a:t>
              </a:r>
            </a:p>
          </p:txBody>
        </p:sp>
        <p:sp>
          <p:nvSpPr>
            <p:cNvPr id="119" name="TextBox 118"/>
            <p:cNvSpPr txBox="1"/>
            <p:nvPr/>
          </p:nvSpPr>
          <p:spPr>
            <a:xfrm>
              <a:off x="7707151" y="4570904"/>
              <a:ext cx="997224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buSzPct val="100000"/>
              </a:pPr>
              <a:r>
                <a:rPr lang="en-IN" sz="1400" dirty="0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Back</a:t>
              </a:r>
            </a:p>
          </p:txBody>
        </p:sp>
        <p:sp>
          <p:nvSpPr>
            <p:cNvPr id="120" name="TextBox 119"/>
            <p:cNvSpPr txBox="1"/>
            <p:nvPr/>
          </p:nvSpPr>
          <p:spPr>
            <a:xfrm>
              <a:off x="8702966" y="4570904"/>
              <a:ext cx="997224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buSzPct val="100000"/>
              </a:pPr>
              <a:r>
                <a:rPr lang="fr-FR" sz="1400" dirty="0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No</a:t>
              </a: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421616" y="1547499"/>
            <a:ext cx="40629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4000" indent="-171450">
              <a:buSzPct val="100000"/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232153"/>
                </a:solidFill>
                <a:latin typeface="Franklin Gothic Book" panose="020B0503020102020204" pitchFamily="34" charset="0"/>
              </a:rPr>
              <a:t>Examine the data’s structure [</a:t>
            </a:r>
            <a:r>
              <a:rPr lang="en-US" sz="1600" dirty="0" err="1">
                <a:solidFill>
                  <a:srgbClr val="232153"/>
                </a:solidFill>
                <a:latin typeface="Franklin Gothic Book" panose="020B0503020102020204" pitchFamily="34" charset="0"/>
              </a:rPr>
              <a:t>str</a:t>
            </a:r>
            <a:r>
              <a:rPr lang="en-US" sz="1600" dirty="0">
                <a:solidFill>
                  <a:srgbClr val="232153"/>
                </a:solidFill>
                <a:latin typeface="Franklin Gothic Book" panose="020B0503020102020204" pitchFamily="34" charset="0"/>
              </a:rPr>
              <a:t>()]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21616" y="1817995"/>
            <a:ext cx="39970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4000" indent="-171450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232153"/>
                </a:solidFill>
                <a:latin typeface="Franklin Gothic Book" panose="020B0503020102020204" pitchFamily="34" charset="0"/>
              </a:rPr>
              <a:t>Remove, interpolate, or set “missing” data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21615" y="2096444"/>
            <a:ext cx="38405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4000" indent="-171450">
              <a:buFont typeface="Wingdings" panose="05000000000000000000" pitchFamily="2" charset="2"/>
              <a:buChar char="§"/>
            </a:pPr>
            <a:r>
              <a:rPr lang="en-IN" sz="1600" dirty="0">
                <a:solidFill>
                  <a:srgbClr val="232153"/>
                </a:solidFill>
                <a:latin typeface="Franklin Gothic Book" panose="020B0503020102020204" pitchFamily="34" charset="0"/>
              </a:rPr>
              <a:t>Rename nonsensical or uninterpretable columns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21616" y="2609160"/>
            <a:ext cx="38507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4000" indent="-171450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232153"/>
                </a:solidFill>
                <a:latin typeface="Franklin Gothic Book" panose="020B0503020102020204" pitchFamily="34" charset="0"/>
              </a:rPr>
              <a:t>Remove unnecessary columns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21615" y="2880296"/>
            <a:ext cx="36894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4000" indent="-171450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232153"/>
                </a:solidFill>
                <a:latin typeface="Franklin Gothic Book" panose="020B0503020102020204" pitchFamily="34" charset="0"/>
              </a:rPr>
              <a:t>Avoid copying in R if you can avoid it, R  </a:t>
            </a:r>
            <a:br>
              <a:rPr lang="en-US" sz="1600" dirty="0">
                <a:solidFill>
                  <a:srgbClr val="232153"/>
                </a:solidFill>
                <a:latin typeface="Franklin Gothic Book" panose="020B0503020102020204" pitchFamily="34" charset="0"/>
              </a:rPr>
            </a:br>
            <a:r>
              <a:rPr lang="en-US" sz="1600" dirty="0">
                <a:solidFill>
                  <a:srgbClr val="232153"/>
                </a:solidFill>
                <a:latin typeface="Franklin Gothic Book" panose="020B0503020102020204" pitchFamily="34" charset="0"/>
              </a:rPr>
              <a:t>holds copies in memory! 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21615" y="3394766"/>
            <a:ext cx="40624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4000" indent="-171450">
              <a:buSzPct val="100000"/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232153"/>
                </a:solidFill>
                <a:latin typeface="Franklin Gothic Book" panose="020B0503020102020204" pitchFamily="34" charset="0"/>
              </a:rPr>
              <a:t>Save modified datasets, </a:t>
            </a:r>
            <a:r>
              <a:rPr lang="en-US" sz="1600" b="1" dirty="0">
                <a:solidFill>
                  <a:srgbClr val="232153"/>
                </a:solidFill>
                <a:latin typeface="Franklin Gothic Book" panose="020B0503020102020204" pitchFamily="34" charset="0"/>
              </a:rPr>
              <a:t>with meaningful names</a:t>
            </a:r>
            <a:r>
              <a:rPr lang="en-US" sz="1600" dirty="0">
                <a:solidFill>
                  <a:srgbClr val="232153"/>
                </a:solidFill>
                <a:latin typeface="Franklin Gothic Book" panose="020B0503020102020204" pitchFamily="34" charset="0"/>
              </a:rPr>
              <a:t>.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301847" y="242937"/>
            <a:ext cx="43181" cy="324000"/>
            <a:chOff x="828535" y="1813758"/>
            <a:chExt cx="43181" cy="378000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871716" y="1813758"/>
              <a:ext cx="0" cy="378000"/>
            </a:xfrm>
            <a:prstGeom prst="line">
              <a:avLst/>
            </a:prstGeom>
            <a:ln w="28575">
              <a:solidFill>
                <a:srgbClr val="F3C93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828535" y="1813758"/>
              <a:ext cx="0" cy="378000"/>
            </a:xfrm>
            <a:prstGeom prst="line">
              <a:avLst/>
            </a:prstGeom>
            <a:ln w="12700">
              <a:solidFill>
                <a:srgbClr val="23215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/>
          <p:cNvSpPr txBox="1"/>
          <p:nvPr/>
        </p:nvSpPr>
        <p:spPr>
          <a:xfrm>
            <a:off x="420769" y="212577"/>
            <a:ext cx="1656223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900" dirty="0">
                <a:solidFill>
                  <a:srgbClr val="232153"/>
                </a:solidFill>
                <a:latin typeface="Franklin Gothic Medium" panose="020B0603020102020204" pitchFamily="34" charset="0"/>
              </a:rPr>
              <a:t>Cleaning </a:t>
            </a:r>
            <a:r>
              <a:rPr lang="en-IN" sz="1900" dirty="0">
                <a:solidFill>
                  <a:srgbClr val="232153"/>
                </a:solidFill>
                <a:latin typeface="Franklin Gothic Book" panose="020B0503020102020204" pitchFamily="34" charset="0"/>
              </a:rPr>
              <a:t>Data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4494271" y="505120"/>
            <a:ext cx="5221289" cy="4381245"/>
            <a:chOff x="4494271" y="505120"/>
            <a:chExt cx="5221289" cy="4381245"/>
          </a:xfrm>
        </p:grpSpPr>
        <p:cxnSp>
          <p:nvCxnSpPr>
            <p:cNvPr id="6" name="Straight Connector 5"/>
            <p:cNvCxnSpPr/>
            <p:nvPr/>
          </p:nvCxnSpPr>
          <p:spPr>
            <a:xfrm>
              <a:off x="4494271" y="728518"/>
              <a:ext cx="0" cy="4157847"/>
            </a:xfrm>
            <a:prstGeom prst="line">
              <a:avLst/>
            </a:prstGeom>
            <a:ln w="19050">
              <a:solidFill>
                <a:srgbClr val="01387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/>
            <p:nvPr/>
          </p:nvCxnSpPr>
          <p:spPr>
            <a:xfrm flipV="1">
              <a:off x="4685293" y="505120"/>
              <a:ext cx="5030267" cy="1"/>
            </a:xfrm>
            <a:prstGeom prst="line">
              <a:avLst/>
            </a:prstGeom>
            <a:ln w="19050">
              <a:solidFill>
                <a:srgbClr val="01387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3" name="Round Same Side Corner Rectangle 122"/>
          <p:cNvSpPr/>
          <p:nvPr/>
        </p:nvSpPr>
        <p:spPr>
          <a:xfrm rot="16200000">
            <a:off x="3142832" y="2313328"/>
            <a:ext cx="4140929" cy="1001922"/>
          </a:xfrm>
          <a:prstGeom prst="round2SameRect">
            <a:avLst>
              <a:gd name="adj1" fmla="val 6641"/>
              <a:gd name="adj2" fmla="val 0"/>
            </a:avLst>
          </a:prstGeom>
          <a:solidFill>
            <a:srgbClr val="01387B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4" name="Rectangle 123"/>
          <p:cNvSpPr/>
          <p:nvPr/>
        </p:nvSpPr>
        <p:spPr>
          <a:xfrm>
            <a:off x="6718706" y="751508"/>
            <a:ext cx="988445" cy="36101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4" name="Group 3"/>
          <p:cNvGrpSpPr/>
          <p:nvPr/>
        </p:nvGrpSpPr>
        <p:grpSpPr>
          <a:xfrm>
            <a:off x="5724102" y="2140570"/>
            <a:ext cx="988445" cy="1742855"/>
            <a:chOff x="5724102" y="2140570"/>
            <a:chExt cx="988445" cy="1742855"/>
          </a:xfrm>
        </p:grpSpPr>
        <p:sp>
          <p:nvSpPr>
            <p:cNvPr id="125" name="Rectangle 124"/>
            <p:cNvSpPr/>
            <p:nvPr/>
          </p:nvSpPr>
          <p:spPr>
            <a:xfrm>
              <a:off x="5724102" y="2140570"/>
              <a:ext cx="988445" cy="361015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26" name="Rectangle 125"/>
            <p:cNvSpPr/>
            <p:nvPr/>
          </p:nvSpPr>
          <p:spPr>
            <a:xfrm>
              <a:off x="5724102" y="3522410"/>
              <a:ext cx="988445" cy="361015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5901337" y="2530417"/>
            <a:ext cx="3112034" cy="979560"/>
            <a:chOff x="5901337" y="2530417"/>
            <a:chExt cx="3112034" cy="979560"/>
          </a:xfrm>
        </p:grpSpPr>
        <p:sp>
          <p:nvSpPr>
            <p:cNvPr id="127" name="Rectangle 126"/>
            <p:cNvSpPr/>
            <p:nvPr/>
          </p:nvSpPr>
          <p:spPr>
            <a:xfrm>
              <a:off x="5901337" y="2530417"/>
              <a:ext cx="3112034" cy="979560"/>
            </a:xfrm>
            <a:prstGeom prst="rect">
              <a:avLst/>
            </a:prstGeom>
            <a:solidFill>
              <a:srgbClr val="01387B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22" name="TextBox 121"/>
            <p:cNvSpPr txBox="1"/>
            <p:nvPr/>
          </p:nvSpPr>
          <p:spPr>
            <a:xfrm>
              <a:off x="6321093" y="2866309"/>
              <a:ext cx="2272523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buSzPct val="100000"/>
              </a:pPr>
              <a:r>
                <a:rPr lang="fr-FR" sz="1400" dirty="0">
                  <a:solidFill>
                    <a:schemeClr val="bg1"/>
                  </a:solidFill>
                  <a:latin typeface="Franklin Gothic Demi" panose="020B0703020102020204" pitchFamily="34" charset="0"/>
                </a:rPr>
                <a:t>“sales_data_cleaned.csv”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99043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  <p:bldP spid="14" grpId="0"/>
      <p:bldP spid="15" grpId="0"/>
      <p:bldP spid="22" grpId="0"/>
      <p:bldP spid="123" grpId="0" animBg="1"/>
      <p:bldP spid="124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424564" y="753090"/>
            <a:ext cx="53873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232153"/>
                </a:solidFill>
                <a:latin typeface="Franklin Gothic Book" panose="020B0503020102020204" pitchFamily="34" charset="0"/>
              </a:rPr>
              <a:t>Natural Language data, like internet searches or social media posts.</a:t>
            </a:r>
            <a:endParaRPr lang="en-IN" sz="1400" dirty="0">
              <a:solidFill>
                <a:srgbClr val="232153"/>
              </a:solidFill>
              <a:latin typeface="Franklin Gothic Book" panose="020B0503020102020204" pitchFamily="34" charset="0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301847" y="242937"/>
            <a:ext cx="43181" cy="324000"/>
            <a:chOff x="828535" y="1813758"/>
            <a:chExt cx="43181" cy="378000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871716" y="1813758"/>
              <a:ext cx="0" cy="378000"/>
            </a:xfrm>
            <a:prstGeom prst="line">
              <a:avLst/>
            </a:prstGeom>
            <a:ln w="28575">
              <a:solidFill>
                <a:srgbClr val="F3C93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828535" y="1813758"/>
              <a:ext cx="0" cy="378000"/>
            </a:xfrm>
            <a:prstGeom prst="line">
              <a:avLst/>
            </a:prstGeom>
            <a:ln w="12700">
              <a:solidFill>
                <a:srgbClr val="23215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/>
          <p:cNvSpPr txBox="1"/>
          <p:nvPr/>
        </p:nvSpPr>
        <p:spPr>
          <a:xfrm>
            <a:off x="420769" y="212577"/>
            <a:ext cx="2087431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900" dirty="0">
                <a:solidFill>
                  <a:srgbClr val="232153"/>
                </a:solidFill>
                <a:latin typeface="Franklin Gothic Medium" panose="020B0603020102020204" pitchFamily="34" charset="0"/>
              </a:rPr>
              <a:t>Unstructured </a:t>
            </a:r>
            <a:r>
              <a:rPr lang="en-IN" sz="1900" dirty="0">
                <a:solidFill>
                  <a:srgbClr val="232153"/>
                </a:solidFill>
                <a:latin typeface="Franklin Gothic Book" panose="020B0503020102020204" pitchFamily="34" charset="0"/>
              </a:rPr>
              <a:t>Data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C10D136-8EAD-473B-B3A0-23C7C9AE81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362" y="1207281"/>
            <a:ext cx="5658898" cy="3682636"/>
          </a:xfrm>
          <a:prstGeom prst="rect">
            <a:avLst/>
          </a:prstGeom>
          <a:ln w="3175">
            <a:solidFill>
              <a:srgbClr val="232153"/>
            </a:solidFill>
          </a:ln>
          <a:effectLst>
            <a:outerShdw blurRad="50800" sx="101000" sy="101000" algn="ctr" rotWithShape="0">
              <a:prstClr val="black">
                <a:alpha val="20000"/>
              </a:prstClr>
            </a:outerShdw>
          </a:effectLst>
        </p:spPr>
      </p:pic>
      <p:grpSp>
        <p:nvGrpSpPr>
          <p:cNvPr id="6" name="Group 5"/>
          <p:cNvGrpSpPr/>
          <p:nvPr/>
        </p:nvGrpSpPr>
        <p:grpSpPr>
          <a:xfrm>
            <a:off x="6964340" y="753090"/>
            <a:ext cx="2313296" cy="4136827"/>
            <a:chOff x="6964340" y="753090"/>
            <a:chExt cx="2313296" cy="413682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87FF9F0-CE02-4740-ABA8-40B06A8475B3}"/>
                </a:ext>
              </a:extLst>
            </p:cNvPr>
            <p:cNvSpPr txBox="1"/>
            <p:nvPr/>
          </p:nvSpPr>
          <p:spPr>
            <a:xfrm>
              <a:off x="6964340" y="753090"/>
              <a:ext cx="2313296" cy="24622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01 January 1970</a:t>
              </a:r>
            </a:p>
            <a:p>
              <a:pPr algn="ctr"/>
              <a:endParaRPr lang="en-US" sz="1400" dirty="0">
                <a:solidFill>
                  <a:srgbClr val="232153"/>
                </a:solidFill>
                <a:latin typeface="Franklin Gothic Book" panose="020B0503020102020204" pitchFamily="34" charset="0"/>
              </a:endParaRPr>
            </a:p>
            <a:p>
              <a:pPr algn="ctr"/>
              <a:r>
                <a:rPr lang="en-US" sz="1400" dirty="0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January 1</a:t>
              </a:r>
              <a:r>
                <a:rPr lang="en-US" sz="1400" baseline="30000" dirty="0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st</a:t>
              </a:r>
              <a:r>
                <a:rPr lang="en-US" sz="1400" dirty="0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, 1970</a:t>
              </a:r>
            </a:p>
            <a:p>
              <a:pPr algn="ctr"/>
              <a:endParaRPr lang="en-US" sz="1400" dirty="0">
                <a:solidFill>
                  <a:srgbClr val="232153"/>
                </a:solidFill>
                <a:latin typeface="Franklin Gothic Book" panose="020B0503020102020204" pitchFamily="34" charset="0"/>
              </a:endParaRPr>
            </a:p>
            <a:p>
              <a:pPr algn="ctr"/>
              <a:r>
                <a:rPr lang="en-US" sz="1400" dirty="0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1/1/1970</a:t>
              </a:r>
            </a:p>
            <a:p>
              <a:pPr algn="ctr"/>
              <a:endParaRPr lang="en-US" sz="1400" dirty="0">
                <a:solidFill>
                  <a:srgbClr val="232153"/>
                </a:solidFill>
                <a:latin typeface="Franklin Gothic Book" panose="020B0503020102020204" pitchFamily="34" charset="0"/>
              </a:endParaRPr>
            </a:p>
            <a:p>
              <a:pPr algn="ctr"/>
              <a:r>
                <a:rPr lang="en-US" sz="1400" dirty="0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01/01/1970</a:t>
              </a:r>
            </a:p>
            <a:p>
              <a:pPr algn="ctr"/>
              <a:endParaRPr lang="en-US" sz="1400" dirty="0">
                <a:solidFill>
                  <a:srgbClr val="232153"/>
                </a:solidFill>
                <a:latin typeface="Franklin Gothic Book" panose="020B0503020102020204" pitchFamily="34" charset="0"/>
              </a:endParaRPr>
            </a:p>
            <a:p>
              <a:pPr algn="ctr"/>
              <a:r>
                <a:rPr lang="en-US" sz="1400" dirty="0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01-01-1970</a:t>
              </a:r>
            </a:p>
            <a:p>
              <a:pPr algn="ctr"/>
              <a:endParaRPr lang="en-US" sz="1400" dirty="0">
                <a:solidFill>
                  <a:srgbClr val="232153"/>
                </a:solidFill>
                <a:latin typeface="Franklin Gothic Book" panose="020B0503020102020204" pitchFamily="34" charset="0"/>
              </a:endParaRPr>
            </a:p>
            <a:p>
              <a:pPr algn="ctr"/>
              <a:r>
                <a:rPr lang="en-IN" sz="1400" dirty="0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01/01/70</a:t>
              </a:r>
            </a:p>
          </p:txBody>
        </p:sp>
        <p:pic>
          <p:nvPicPr>
            <p:cNvPr id="11" name="Picture 2" descr="See the source image">
              <a:hlinkClick r:id="rId3" action="ppaction://hlinkfile"/>
              <a:extLst>
                <a:ext uri="{FF2B5EF4-FFF2-40B4-BE49-F238E27FC236}">
                  <a16:creationId xmlns:a16="http://schemas.microsoft.com/office/drawing/2014/main" id="{3B239F66-A9B3-43CB-961C-45B897E1EE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07905" y="3468897"/>
              <a:ext cx="1226166" cy="14210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506988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431802" y="623134"/>
            <a:ext cx="7234788" cy="4637926"/>
            <a:chOff x="1431802" y="688976"/>
            <a:chExt cx="7234788" cy="4637926"/>
          </a:xfrm>
        </p:grpSpPr>
        <p:sp>
          <p:nvSpPr>
            <p:cNvPr id="9" name="Rectangle 8"/>
            <p:cNvSpPr>
              <a:spLocks noChangeArrowheads="1"/>
            </p:cNvSpPr>
            <p:nvPr/>
          </p:nvSpPr>
          <p:spPr bwMode="auto">
            <a:xfrm>
              <a:off x="3444771" y="1901309"/>
              <a:ext cx="688719" cy="234290"/>
            </a:xfrm>
            <a:prstGeom prst="rect">
              <a:avLst/>
            </a:prstGeom>
            <a:solidFill>
              <a:srgbClr val="912B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0" name="Rectangle 9"/>
            <p:cNvSpPr>
              <a:spLocks noChangeArrowheads="1"/>
            </p:cNvSpPr>
            <p:nvPr/>
          </p:nvSpPr>
          <p:spPr bwMode="auto">
            <a:xfrm>
              <a:off x="3444771" y="1657585"/>
              <a:ext cx="688719" cy="243724"/>
            </a:xfrm>
            <a:prstGeom prst="rect">
              <a:avLst/>
            </a:prstGeom>
            <a:solidFill>
              <a:srgbClr val="7A22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1" name="Rectangle 10"/>
            <p:cNvSpPr>
              <a:spLocks noChangeArrowheads="1"/>
            </p:cNvSpPr>
            <p:nvPr/>
          </p:nvSpPr>
          <p:spPr bwMode="auto">
            <a:xfrm>
              <a:off x="3444771" y="1421722"/>
              <a:ext cx="688719" cy="235863"/>
            </a:xfrm>
            <a:prstGeom prst="rect">
              <a:avLst/>
            </a:prstGeom>
            <a:solidFill>
              <a:srgbClr val="F0796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2" name="Rectangle 11"/>
            <p:cNvSpPr>
              <a:spLocks noChangeArrowheads="1"/>
            </p:cNvSpPr>
            <p:nvPr/>
          </p:nvSpPr>
          <p:spPr bwMode="auto">
            <a:xfrm>
              <a:off x="3444771" y="3557064"/>
              <a:ext cx="688719" cy="235863"/>
            </a:xfrm>
            <a:prstGeom prst="rect">
              <a:avLst/>
            </a:prstGeom>
            <a:solidFill>
              <a:srgbClr val="912B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3" name="Rectangle 12"/>
            <p:cNvSpPr>
              <a:spLocks noChangeArrowheads="1"/>
            </p:cNvSpPr>
            <p:nvPr/>
          </p:nvSpPr>
          <p:spPr bwMode="auto">
            <a:xfrm>
              <a:off x="3444771" y="1185860"/>
              <a:ext cx="688719" cy="235863"/>
            </a:xfrm>
            <a:prstGeom prst="rect">
              <a:avLst/>
            </a:prstGeom>
            <a:solidFill>
              <a:srgbClr val="FFE2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4" name="Rectangle 13"/>
            <p:cNvSpPr>
              <a:spLocks noChangeArrowheads="1"/>
            </p:cNvSpPr>
            <p:nvPr/>
          </p:nvSpPr>
          <p:spPr bwMode="auto">
            <a:xfrm>
              <a:off x="3444771" y="2371462"/>
              <a:ext cx="688719" cy="235863"/>
            </a:xfrm>
            <a:prstGeom prst="rect">
              <a:avLst/>
            </a:prstGeom>
            <a:solidFill>
              <a:srgbClr val="AA33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5" name="Rectangle 14"/>
            <p:cNvSpPr>
              <a:spLocks noChangeArrowheads="1"/>
            </p:cNvSpPr>
            <p:nvPr/>
          </p:nvSpPr>
          <p:spPr bwMode="auto">
            <a:xfrm>
              <a:off x="3444771" y="949997"/>
              <a:ext cx="688719" cy="235863"/>
            </a:xfrm>
            <a:prstGeom prst="rect">
              <a:avLst/>
            </a:prstGeom>
            <a:solidFill>
              <a:srgbClr val="FFC6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6" name="Rectangle 15"/>
            <p:cNvSpPr>
              <a:spLocks noChangeArrowheads="1"/>
            </p:cNvSpPr>
            <p:nvPr/>
          </p:nvSpPr>
          <p:spPr bwMode="auto">
            <a:xfrm>
              <a:off x="3444771" y="3086911"/>
              <a:ext cx="688719" cy="235863"/>
            </a:xfrm>
            <a:prstGeom prst="rect">
              <a:avLst/>
            </a:prstGeom>
            <a:solidFill>
              <a:srgbClr val="FFE2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7" name="Rectangle 16"/>
            <p:cNvSpPr>
              <a:spLocks noChangeArrowheads="1"/>
            </p:cNvSpPr>
            <p:nvPr/>
          </p:nvSpPr>
          <p:spPr bwMode="auto">
            <a:xfrm>
              <a:off x="3444771" y="4508376"/>
              <a:ext cx="688719" cy="235863"/>
            </a:xfrm>
            <a:prstGeom prst="rect">
              <a:avLst/>
            </a:prstGeom>
            <a:solidFill>
              <a:srgbClr val="912B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8" name="Rectangle 17"/>
            <p:cNvSpPr>
              <a:spLocks noChangeArrowheads="1"/>
            </p:cNvSpPr>
            <p:nvPr/>
          </p:nvSpPr>
          <p:spPr bwMode="auto">
            <a:xfrm>
              <a:off x="3444771" y="3322774"/>
              <a:ext cx="688719" cy="234290"/>
            </a:xfrm>
            <a:prstGeom prst="rect">
              <a:avLst/>
            </a:prstGeom>
            <a:solidFill>
              <a:srgbClr val="FFE2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9" name="Rectangle 18"/>
            <p:cNvSpPr>
              <a:spLocks noChangeArrowheads="1"/>
            </p:cNvSpPr>
            <p:nvPr/>
          </p:nvSpPr>
          <p:spPr bwMode="auto">
            <a:xfrm>
              <a:off x="3444771" y="714135"/>
              <a:ext cx="688719" cy="235863"/>
            </a:xfrm>
            <a:prstGeom prst="rect">
              <a:avLst/>
            </a:prstGeom>
            <a:solidFill>
              <a:srgbClr val="190B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0" name="Rectangle 19"/>
            <p:cNvSpPr>
              <a:spLocks noChangeArrowheads="1"/>
            </p:cNvSpPr>
            <p:nvPr/>
          </p:nvSpPr>
          <p:spPr bwMode="auto">
            <a:xfrm>
              <a:off x="3444771" y="3792927"/>
              <a:ext cx="688719" cy="243724"/>
            </a:xfrm>
            <a:prstGeom prst="rect">
              <a:avLst/>
            </a:prstGeom>
            <a:solidFill>
              <a:srgbClr val="4B1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1" name="Rectangle 20"/>
            <p:cNvSpPr>
              <a:spLocks noChangeArrowheads="1"/>
            </p:cNvSpPr>
            <p:nvPr/>
          </p:nvSpPr>
          <p:spPr bwMode="auto">
            <a:xfrm>
              <a:off x="3444771" y="2843187"/>
              <a:ext cx="688719" cy="243724"/>
            </a:xfrm>
            <a:prstGeom prst="rect">
              <a:avLst/>
            </a:prstGeom>
            <a:solidFill>
              <a:srgbClr val="D947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2" name="Rectangle 21"/>
            <p:cNvSpPr>
              <a:spLocks noChangeArrowheads="1"/>
            </p:cNvSpPr>
            <p:nvPr/>
          </p:nvSpPr>
          <p:spPr bwMode="auto">
            <a:xfrm>
              <a:off x="3444771" y="2607325"/>
              <a:ext cx="688719" cy="235863"/>
            </a:xfrm>
            <a:prstGeom prst="rect">
              <a:avLst/>
            </a:prstGeom>
            <a:solidFill>
              <a:srgbClr val="FFAA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3" name="Rectangle 22"/>
            <p:cNvSpPr>
              <a:spLocks noChangeArrowheads="1"/>
            </p:cNvSpPr>
            <p:nvPr/>
          </p:nvSpPr>
          <p:spPr bwMode="auto">
            <a:xfrm>
              <a:off x="3444771" y="4036651"/>
              <a:ext cx="688719" cy="235863"/>
            </a:xfrm>
            <a:prstGeom prst="rect">
              <a:avLst/>
            </a:prstGeom>
            <a:solidFill>
              <a:srgbClr val="FCF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4" name="Rectangle 23"/>
            <p:cNvSpPr>
              <a:spLocks noChangeArrowheads="1"/>
            </p:cNvSpPr>
            <p:nvPr/>
          </p:nvSpPr>
          <p:spPr bwMode="auto">
            <a:xfrm>
              <a:off x="3444771" y="2135600"/>
              <a:ext cx="688719" cy="235863"/>
            </a:xfrm>
            <a:prstGeom prst="rect">
              <a:avLst/>
            </a:prstGeom>
            <a:solidFill>
              <a:srgbClr val="FFC6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5" name="Rectangle 24"/>
            <p:cNvSpPr>
              <a:spLocks noChangeArrowheads="1"/>
            </p:cNvSpPr>
            <p:nvPr/>
          </p:nvSpPr>
          <p:spPr bwMode="auto">
            <a:xfrm>
              <a:off x="3444771" y="4272514"/>
              <a:ext cx="688719" cy="235863"/>
            </a:xfrm>
            <a:prstGeom prst="rect">
              <a:avLst/>
            </a:prstGeom>
            <a:solidFill>
              <a:srgbClr val="7A22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6" name="Rectangle 25"/>
            <p:cNvSpPr>
              <a:spLocks noChangeArrowheads="1"/>
            </p:cNvSpPr>
            <p:nvPr/>
          </p:nvSpPr>
          <p:spPr bwMode="auto">
            <a:xfrm>
              <a:off x="4133490" y="1901309"/>
              <a:ext cx="680857" cy="234290"/>
            </a:xfrm>
            <a:prstGeom prst="rect">
              <a:avLst/>
            </a:prstGeom>
            <a:solidFill>
              <a:srgbClr val="AA33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7" name="Rectangle 26"/>
            <p:cNvSpPr>
              <a:spLocks noChangeArrowheads="1"/>
            </p:cNvSpPr>
            <p:nvPr/>
          </p:nvSpPr>
          <p:spPr bwMode="auto">
            <a:xfrm>
              <a:off x="4133490" y="1657585"/>
              <a:ext cx="680857" cy="243724"/>
            </a:xfrm>
            <a:prstGeom prst="rect">
              <a:avLst/>
            </a:prstGeom>
            <a:solidFill>
              <a:srgbClr val="AA33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8" name="Rectangle 27"/>
            <p:cNvSpPr>
              <a:spLocks noChangeArrowheads="1"/>
            </p:cNvSpPr>
            <p:nvPr/>
          </p:nvSpPr>
          <p:spPr bwMode="auto">
            <a:xfrm>
              <a:off x="4133490" y="1421722"/>
              <a:ext cx="680857" cy="235863"/>
            </a:xfrm>
            <a:prstGeom prst="rect">
              <a:avLst/>
            </a:prstGeom>
            <a:solidFill>
              <a:srgbClr val="631A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9" name="Rectangle 28"/>
            <p:cNvSpPr>
              <a:spLocks noChangeArrowheads="1"/>
            </p:cNvSpPr>
            <p:nvPr/>
          </p:nvSpPr>
          <p:spPr bwMode="auto">
            <a:xfrm>
              <a:off x="4133490" y="3557064"/>
              <a:ext cx="680857" cy="235863"/>
            </a:xfrm>
            <a:prstGeom prst="rect">
              <a:avLst/>
            </a:prstGeom>
            <a:solidFill>
              <a:srgbClr val="912B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0" name="Rectangle 29"/>
            <p:cNvSpPr>
              <a:spLocks noChangeArrowheads="1"/>
            </p:cNvSpPr>
            <p:nvPr/>
          </p:nvSpPr>
          <p:spPr bwMode="auto">
            <a:xfrm>
              <a:off x="4133490" y="1185860"/>
              <a:ext cx="680857" cy="235863"/>
            </a:xfrm>
            <a:prstGeom prst="rect">
              <a:avLst/>
            </a:prstGeom>
            <a:solidFill>
              <a:srgbClr val="190B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1" name="Rectangle 30"/>
            <p:cNvSpPr>
              <a:spLocks noChangeArrowheads="1"/>
            </p:cNvSpPr>
            <p:nvPr/>
          </p:nvSpPr>
          <p:spPr bwMode="auto">
            <a:xfrm>
              <a:off x="4133490" y="2371462"/>
              <a:ext cx="680857" cy="235863"/>
            </a:xfrm>
            <a:prstGeom prst="rect">
              <a:avLst/>
            </a:prstGeom>
            <a:solidFill>
              <a:srgbClr val="7A22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2" name="Rectangle 31"/>
            <p:cNvSpPr>
              <a:spLocks noChangeArrowheads="1"/>
            </p:cNvSpPr>
            <p:nvPr/>
          </p:nvSpPr>
          <p:spPr bwMode="auto">
            <a:xfrm>
              <a:off x="4133490" y="949997"/>
              <a:ext cx="680857" cy="235863"/>
            </a:xfrm>
            <a:prstGeom prst="rect">
              <a:avLst/>
            </a:prstGeom>
            <a:solidFill>
              <a:srgbClr val="270F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3" name="Rectangle 32"/>
            <p:cNvSpPr>
              <a:spLocks noChangeArrowheads="1"/>
            </p:cNvSpPr>
            <p:nvPr/>
          </p:nvSpPr>
          <p:spPr bwMode="auto">
            <a:xfrm>
              <a:off x="4133490" y="3086911"/>
              <a:ext cx="680857" cy="235863"/>
            </a:xfrm>
            <a:prstGeom prst="rect">
              <a:avLst/>
            </a:prstGeom>
            <a:solidFill>
              <a:srgbClr val="190B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4" name="Rectangle 33"/>
            <p:cNvSpPr>
              <a:spLocks noChangeArrowheads="1"/>
            </p:cNvSpPr>
            <p:nvPr/>
          </p:nvSpPr>
          <p:spPr bwMode="auto">
            <a:xfrm>
              <a:off x="4133490" y="4508376"/>
              <a:ext cx="680857" cy="235863"/>
            </a:xfrm>
            <a:prstGeom prst="rect">
              <a:avLst/>
            </a:prstGeom>
            <a:solidFill>
              <a:srgbClr val="AA33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5" name="Rectangle 34"/>
            <p:cNvSpPr>
              <a:spLocks noChangeArrowheads="1"/>
            </p:cNvSpPr>
            <p:nvPr/>
          </p:nvSpPr>
          <p:spPr bwMode="auto">
            <a:xfrm>
              <a:off x="4133490" y="3322774"/>
              <a:ext cx="680857" cy="234290"/>
            </a:xfrm>
            <a:prstGeom prst="rect">
              <a:avLst/>
            </a:prstGeom>
            <a:solidFill>
              <a:srgbClr val="190B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6" name="Rectangle 35"/>
            <p:cNvSpPr>
              <a:spLocks noChangeArrowheads="1"/>
            </p:cNvSpPr>
            <p:nvPr/>
          </p:nvSpPr>
          <p:spPr bwMode="auto">
            <a:xfrm>
              <a:off x="4133490" y="714135"/>
              <a:ext cx="680857" cy="235863"/>
            </a:xfrm>
            <a:prstGeom prst="rect">
              <a:avLst/>
            </a:prstGeom>
            <a:solidFill>
              <a:srgbClr val="D947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7" name="Rectangle 36"/>
            <p:cNvSpPr>
              <a:spLocks noChangeArrowheads="1"/>
            </p:cNvSpPr>
            <p:nvPr/>
          </p:nvSpPr>
          <p:spPr bwMode="auto">
            <a:xfrm>
              <a:off x="4133490" y="3792927"/>
              <a:ext cx="680857" cy="243724"/>
            </a:xfrm>
            <a:prstGeom prst="rect">
              <a:avLst/>
            </a:prstGeom>
            <a:solidFill>
              <a:srgbClr val="912B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8" name="Rectangle 37"/>
            <p:cNvSpPr>
              <a:spLocks noChangeArrowheads="1"/>
            </p:cNvSpPr>
            <p:nvPr/>
          </p:nvSpPr>
          <p:spPr bwMode="auto">
            <a:xfrm>
              <a:off x="4133490" y="2843187"/>
              <a:ext cx="680857" cy="243724"/>
            </a:xfrm>
            <a:prstGeom prst="rect">
              <a:avLst/>
            </a:prstGeom>
            <a:solidFill>
              <a:srgbClr val="3510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9" name="Rectangle 38"/>
            <p:cNvSpPr>
              <a:spLocks noChangeArrowheads="1"/>
            </p:cNvSpPr>
            <p:nvPr/>
          </p:nvSpPr>
          <p:spPr bwMode="auto">
            <a:xfrm>
              <a:off x="4133490" y="2607325"/>
              <a:ext cx="680857" cy="235863"/>
            </a:xfrm>
            <a:prstGeom prst="rect">
              <a:avLst/>
            </a:prstGeom>
            <a:solidFill>
              <a:srgbClr val="190B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0" name="Rectangle 39"/>
            <p:cNvSpPr>
              <a:spLocks noChangeArrowheads="1"/>
            </p:cNvSpPr>
            <p:nvPr/>
          </p:nvSpPr>
          <p:spPr bwMode="auto">
            <a:xfrm>
              <a:off x="4133490" y="4036651"/>
              <a:ext cx="680857" cy="235863"/>
            </a:xfrm>
            <a:prstGeom prst="rect">
              <a:avLst/>
            </a:prstGeom>
            <a:solidFill>
              <a:srgbClr val="00000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1" name="Rectangle 40"/>
            <p:cNvSpPr>
              <a:spLocks noChangeArrowheads="1"/>
            </p:cNvSpPr>
            <p:nvPr/>
          </p:nvSpPr>
          <p:spPr bwMode="auto">
            <a:xfrm>
              <a:off x="4133490" y="2135600"/>
              <a:ext cx="680857" cy="235863"/>
            </a:xfrm>
            <a:prstGeom prst="rect">
              <a:avLst/>
            </a:prstGeom>
            <a:solidFill>
              <a:srgbClr val="270F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2" name="Rectangle 41"/>
            <p:cNvSpPr>
              <a:spLocks noChangeArrowheads="1"/>
            </p:cNvSpPr>
            <p:nvPr/>
          </p:nvSpPr>
          <p:spPr bwMode="auto">
            <a:xfrm>
              <a:off x="4133490" y="4272514"/>
              <a:ext cx="680857" cy="235863"/>
            </a:xfrm>
            <a:prstGeom prst="rect">
              <a:avLst/>
            </a:prstGeom>
            <a:solidFill>
              <a:srgbClr val="AA33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3" name="Rectangle 42"/>
            <p:cNvSpPr>
              <a:spLocks noChangeArrowheads="1"/>
            </p:cNvSpPr>
            <p:nvPr/>
          </p:nvSpPr>
          <p:spPr bwMode="auto">
            <a:xfrm>
              <a:off x="4814347" y="1901309"/>
              <a:ext cx="682429" cy="234290"/>
            </a:xfrm>
            <a:prstGeom prst="rect">
              <a:avLst/>
            </a:prstGeom>
            <a:solidFill>
              <a:srgbClr val="270F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4" name="Rectangle 43"/>
            <p:cNvSpPr>
              <a:spLocks noChangeArrowheads="1"/>
            </p:cNvSpPr>
            <p:nvPr/>
          </p:nvSpPr>
          <p:spPr bwMode="auto">
            <a:xfrm>
              <a:off x="4814347" y="1657585"/>
              <a:ext cx="682429" cy="243724"/>
            </a:xfrm>
            <a:prstGeom prst="rect">
              <a:avLst/>
            </a:prstGeom>
            <a:solidFill>
              <a:srgbClr val="3510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5" name="Rectangle 44"/>
            <p:cNvSpPr>
              <a:spLocks noChangeArrowheads="1"/>
            </p:cNvSpPr>
            <p:nvPr/>
          </p:nvSpPr>
          <p:spPr bwMode="auto">
            <a:xfrm>
              <a:off x="4814347" y="1421722"/>
              <a:ext cx="682429" cy="235863"/>
            </a:xfrm>
            <a:prstGeom prst="rect">
              <a:avLst/>
            </a:prstGeom>
            <a:solidFill>
              <a:srgbClr val="00000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6" name="Rectangle 45"/>
            <p:cNvSpPr>
              <a:spLocks noChangeArrowheads="1"/>
            </p:cNvSpPr>
            <p:nvPr/>
          </p:nvSpPr>
          <p:spPr bwMode="auto">
            <a:xfrm>
              <a:off x="4814347" y="3557064"/>
              <a:ext cx="682429" cy="235863"/>
            </a:xfrm>
            <a:prstGeom prst="rect">
              <a:avLst/>
            </a:prstGeom>
            <a:solidFill>
              <a:srgbClr val="270F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7" name="Rectangle 46"/>
            <p:cNvSpPr>
              <a:spLocks noChangeArrowheads="1"/>
            </p:cNvSpPr>
            <p:nvPr/>
          </p:nvSpPr>
          <p:spPr bwMode="auto">
            <a:xfrm>
              <a:off x="4814347" y="1185860"/>
              <a:ext cx="682429" cy="235863"/>
            </a:xfrm>
            <a:prstGeom prst="rect">
              <a:avLst/>
            </a:prstGeom>
            <a:solidFill>
              <a:srgbClr val="00000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8" name="Rectangle 47"/>
            <p:cNvSpPr>
              <a:spLocks noChangeArrowheads="1"/>
            </p:cNvSpPr>
            <p:nvPr/>
          </p:nvSpPr>
          <p:spPr bwMode="auto">
            <a:xfrm>
              <a:off x="4814347" y="2371462"/>
              <a:ext cx="682429" cy="235863"/>
            </a:xfrm>
            <a:prstGeom prst="rect">
              <a:avLst/>
            </a:prstGeom>
            <a:solidFill>
              <a:srgbClr val="3510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9" name="Rectangle 48"/>
            <p:cNvSpPr>
              <a:spLocks noChangeArrowheads="1"/>
            </p:cNvSpPr>
            <p:nvPr/>
          </p:nvSpPr>
          <p:spPr bwMode="auto">
            <a:xfrm>
              <a:off x="4814347" y="949997"/>
              <a:ext cx="682429" cy="235863"/>
            </a:xfrm>
            <a:prstGeom prst="rect">
              <a:avLst/>
            </a:prstGeom>
            <a:solidFill>
              <a:srgbClr val="00000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0" name="Rectangle 49"/>
            <p:cNvSpPr>
              <a:spLocks noChangeArrowheads="1"/>
            </p:cNvSpPr>
            <p:nvPr/>
          </p:nvSpPr>
          <p:spPr bwMode="auto">
            <a:xfrm>
              <a:off x="4814347" y="3086911"/>
              <a:ext cx="682429" cy="235863"/>
            </a:xfrm>
            <a:prstGeom prst="rect">
              <a:avLst/>
            </a:prstGeom>
            <a:solidFill>
              <a:srgbClr val="00000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1" name="Rectangle 50"/>
            <p:cNvSpPr>
              <a:spLocks noChangeArrowheads="1"/>
            </p:cNvSpPr>
            <p:nvPr/>
          </p:nvSpPr>
          <p:spPr bwMode="auto">
            <a:xfrm>
              <a:off x="4814347" y="4508376"/>
              <a:ext cx="682429" cy="235863"/>
            </a:xfrm>
            <a:prstGeom prst="rect">
              <a:avLst/>
            </a:prstGeom>
            <a:solidFill>
              <a:srgbClr val="190B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2" name="Rectangle 51"/>
            <p:cNvSpPr>
              <a:spLocks noChangeArrowheads="1"/>
            </p:cNvSpPr>
            <p:nvPr/>
          </p:nvSpPr>
          <p:spPr bwMode="auto">
            <a:xfrm>
              <a:off x="4814347" y="3322774"/>
              <a:ext cx="682429" cy="234290"/>
            </a:xfrm>
            <a:prstGeom prst="rect">
              <a:avLst/>
            </a:prstGeom>
            <a:solidFill>
              <a:srgbClr val="00000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3" name="Rectangle 52"/>
            <p:cNvSpPr>
              <a:spLocks noChangeArrowheads="1"/>
            </p:cNvSpPr>
            <p:nvPr/>
          </p:nvSpPr>
          <p:spPr bwMode="auto">
            <a:xfrm>
              <a:off x="4814347" y="714135"/>
              <a:ext cx="682429" cy="235863"/>
            </a:xfrm>
            <a:prstGeom prst="rect">
              <a:avLst/>
            </a:prstGeom>
            <a:solidFill>
              <a:srgbClr val="631A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4" name="Rectangle 53"/>
            <p:cNvSpPr>
              <a:spLocks noChangeArrowheads="1"/>
            </p:cNvSpPr>
            <p:nvPr/>
          </p:nvSpPr>
          <p:spPr bwMode="auto">
            <a:xfrm>
              <a:off x="4814347" y="3792927"/>
              <a:ext cx="682429" cy="243724"/>
            </a:xfrm>
            <a:prstGeom prst="rect">
              <a:avLst/>
            </a:prstGeom>
            <a:solidFill>
              <a:srgbClr val="7A22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5" name="Rectangle 54"/>
            <p:cNvSpPr>
              <a:spLocks noChangeArrowheads="1"/>
            </p:cNvSpPr>
            <p:nvPr/>
          </p:nvSpPr>
          <p:spPr bwMode="auto">
            <a:xfrm>
              <a:off x="4814347" y="2843187"/>
              <a:ext cx="682429" cy="243724"/>
            </a:xfrm>
            <a:prstGeom prst="rect">
              <a:avLst/>
            </a:prstGeom>
            <a:solidFill>
              <a:srgbClr val="4B1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6" name="Rectangle 55"/>
            <p:cNvSpPr>
              <a:spLocks noChangeArrowheads="1"/>
            </p:cNvSpPr>
            <p:nvPr/>
          </p:nvSpPr>
          <p:spPr bwMode="auto">
            <a:xfrm>
              <a:off x="4814347" y="2607325"/>
              <a:ext cx="682429" cy="235863"/>
            </a:xfrm>
            <a:prstGeom prst="rect">
              <a:avLst/>
            </a:prstGeom>
            <a:solidFill>
              <a:srgbClr val="270F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7" name="Rectangle 56"/>
            <p:cNvSpPr>
              <a:spLocks noChangeArrowheads="1"/>
            </p:cNvSpPr>
            <p:nvPr/>
          </p:nvSpPr>
          <p:spPr bwMode="auto">
            <a:xfrm>
              <a:off x="4814347" y="4036651"/>
              <a:ext cx="682429" cy="235863"/>
            </a:xfrm>
            <a:prstGeom prst="rect">
              <a:avLst/>
            </a:prstGeom>
            <a:solidFill>
              <a:srgbClr val="00000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8" name="Rectangle 57"/>
            <p:cNvSpPr>
              <a:spLocks noChangeArrowheads="1"/>
            </p:cNvSpPr>
            <p:nvPr/>
          </p:nvSpPr>
          <p:spPr bwMode="auto">
            <a:xfrm>
              <a:off x="4814347" y="2135600"/>
              <a:ext cx="682429" cy="235863"/>
            </a:xfrm>
            <a:prstGeom prst="rect">
              <a:avLst/>
            </a:prstGeom>
            <a:solidFill>
              <a:srgbClr val="00000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9" name="Rectangle 58"/>
            <p:cNvSpPr>
              <a:spLocks noChangeArrowheads="1"/>
            </p:cNvSpPr>
            <p:nvPr/>
          </p:nvSpPr>
          <p:spPr bwMode="auto">
            <a:xfrm>
              <a:off x="4814347" y="4272514"/>
              <a:ext cx="682429" cy="235863"/>
            </a:xfrm>
            <a:prstGeom prst="rect">
              <a:avLst/>
            </a:prstGeom>
            <a:solidFill>
              <a:srgbClr val="3510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0" name="Rectangle 59"/>
            <p:cNvSpPr>
              <a:spLocks noChangeArrowheads="1"/>
            </p:cNvSpPr>
            <p:nvPr/>
          </p:nvSpPr>
          <p:spPr bwMode="auto">
            <a:xfrm>
              <a:off x="5496776" y="1901309"/>
              <a:ext cx="688719" cy="234290"/>
            </a:xfrm>
            <a:prstGeom prst="rect">
              <a:avLst/>
            </a:prstGeom>
            <a:solidFill>
              <a:srgbClr val="00000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1" name="Rectangle 60"/>
            <p:cNvSpPr>
              <a:spLocks noChangeArrowheads="1"/>
            </p:cNvSpPr>
            <p:nvPr/>
          </p:nvSpPr>
          <p:spPr bwMode="auto">
            <a:xfrm>
              <a:off x="5496776" y="1657585"/>
              <a:ext cx="688719" cy="243724"/>
            </a:xfrm>
            <a:prstGeom prst="rect">
              <a:avLst/>
            </a:prstGeom>
            <a:solidFill>
              <a:srgbClr val="00000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2" name="Rectangle 61"/>
            <p:cNvSpPr>
              <a:spLocks noChangeArrowheads="1"/>
            </p:cNvSpPr>
            <p:nvPr/>
          </p:nvSpPr>
          <p:spPr bwMode="auto">
            <a:xfrm>
              <a:off x="5496776" y="1421722"/>
              <a:ext cx="688719" cy="235863"/>
            </a:xfrm>
            <a:prstGeom prst="rect">
              <a:avLst/>
            </a:prstGeom>
            <a:solidFill>
              <a:srgbClr val="00000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3" name="Rectangle 62"/>
            <p:cNvSpPr>
              <a:spLocks noChangeArrowheads="1"/>
            </p:cNvSpPr>
            <p:nvPr/>
          </p:nvSpPr>
          <p:spPr bwMode="auto">
            <a:xfrm>
              <a:off x="5496776" y="3557064"/>
              <a:ext cx="688719" cy="235863"/>
            </a:xfrm>
            <a:prstGeom prst="rect">
              <a:avLst/>
            </a:prstGeom>
            <a:solidFill>
              <a:srgbClr val="00000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4" name="Rectangle 63"/>
            <p:cNvSpPr>
              <a:spLocks noChangeArrowheads="1"/>
            </p:cNvSpPr>
            <p:nvPr/>
          </p:nvSpPr>
          <p:spPr bwMode="auto">
            <a:xfrm>
              <a:off x="5496776" y="1185860"/>
              <a:ext cx="688719" cy="235863"/>
            </a:xfrm>
            <a:prstGeom prst="rect">
              <a:avLst/>
            </a:prstGeom>
            <a:solidFill>
              <a:srgbClr val="00000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5" name="Rectangle 64"/>
            <p:cNvSpPr>
              <a:spLocks noChangeArrowheads="1"/>
            </p:cNvSpPr>
            <p:nvPr/>
          </p:nvSpPr>
          <p:spPr bwMode="auto">
            <a:xfrm>
              <a:off x="5496776" y="2371462"/>
              <a:ext cx="688719" cy="235863"/>
            </a:xfrm>
            <a:prstGeom prst="rect">
              <a:avLst/>
            </a:prstGeom>
            <a:solidFill>
              <a:srgbClr val="00000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6" name="Rectangle 65"/>
            <p:cNvSpPr>
              <a:spLocks noChangeArrowheads="1"/>
            </p:cNvSpPr>
            <p:nvPr/>
          </p:nvSpPr>
          <p:spPr bwMode="auto">
            <a:xfrm>
              <a:off x="5496776" y="949997"/>
              <a:ext cx="688719" cy="235863"/>
            </a:xfrm>
            <a:prstGeom prst="rect">
              <a:avLst/>
            </a:prstGeom>
            <a:solidFill>
              <a:srgbClr val="00000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7" name="Rectangle 66"/>
            <p:cNvSpPr>
              <a:spLocks noChangeArrowheads="1"/>
            </p:cNvSpPr>
            <p:nvPr/>
          </p:nvSpPr>
          <p:spPr bwMode="auto">
            <a:xfrm>
              <a:off x="5496776" y="3086911"/>
              <a:ext cx="688719" cy="235863"/>
            </a:xfrm>
            <a:prstGeom prst="rect">
              <a:avLst/>
            </a:prstGeom>
            <a:solidFill>
              <a:srgbClr val="00000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8" name="Rectangle 67"/>
            <p:cNvSpPr>
              <a:spLocks noChangeArrowheads="1"/>
            </p:cNvSpPr>
            <p:nvPr/>
          </p:nvSpPr>
          <p:spPr bwMode="auto">
            <a:xfrm>
              <a:off x="5496776" y="4508376"/>
              <a:ext cx="688719" cy="235863"/>
            </a:xfrm>
            <a:prstGeom prst="rect">
              <a:avLst/>
            </a:prstGeom>
            <a:solidFill>
              <a:srgbClr val="00000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9" name="Rectangle 68"/>
            <p:cNvSpPr>
              <a:spLocks noChangeArrowheads="1"/>
            </p:cNvSpPr>
            <p:nvPr/>
          </p:nvSpPr>
          <p:spPr bwMode="auto">
            <a:xfrm>
              <a:off x="5496776" y="3322774"/>
              <a:ext cx="688719" cy="234290"/>
            </a:xfrm>
            <a:prstGeom prst="rect">
              <a:avLst/>
            </a:prstGeom>
            <a:solidFill>
              <a:srgbClr val="00000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0" name="Rectangle 69"/>
            <p:cNvSpPr>
              <a:spLocks noChangeArrowheads="1"/>
            </p:cNvSpPr>
            <p:nvPr/>
          </p:nvSpPr>
          <p:spPr bwMode="auto">
            <a:xfrm>
              <a:off x="5496776" y="714135"/>
              <a:ext cx="688719" cy="235863"/>
            </a:xfrm>
            <a:prstGeom prst="rect">
              <a:avLst/>
            </a:prstGeom>
            <a:solidFill>
              <a:srgbClr val="190B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1" name="Rectangle 70"/>
            <p:cNvSpPr>
              <a:spLocks noChangeArrowheads="1"/>
            </p:cNvSpPr>
            <p:nvPr/>
          </p:nvSpPr>
          <p:spPr bwMode="auto">
            <a:xfrm>
              <a:off x="5496776" y="3792927"/>
              <a:ext cx="688719" cy="243724"/>
            </a:xfrm>
            <a:prstGeom prst="rect">
              <a:avLst/>
            </a:prstGeom>
            <a:solidFill>
              <a:srgbClr val="00000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2" name="Rectangle 71"/>
            <p:cNvSpPr>
              <a:spLocks noChangeArrowheads="1"/>
            </p:cNvSpPr>
            <p:nvPr/>
          </p:nvSpPr>
          <p:spPr bwMode="auto">
            <a:xfrm>
              <a:off x="5496776" y="2843187"/>
              <a:ext cx="688719" cy="243724"/>
            </a:xfrm>
            <a:prstGeom prst="rect">
              <a:avLst/>
            </a:prstGeom>
            <a:solidFill>
              <a:srgbClr val="00000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3" name="Rectangle 72"/>
            <p:cNvSpPr>
              <a:spLocks noChangeArrowheads="1"/>
            </p:cNvSpPr>
            <p:nvPr/>
          </p:nvSpPr>
          <p:spPr bwMode="auto">
            <a:xfrm>
              <a:off x="5496776" y="2607325"/>
              <a:ext cx="688719" cy="235863"/>
            </a:xfrm>
            <a:prstGeom prst="rect">
              <a:avLst/>
            </a:prstGeom>
            <a:solidFill>
              <a:srgbClr val="00000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4" name="Rectangle 73"/>
            <p:cNvSpPr>
              <a:spLocks noChangeArrowheads="1"/>
            </p:cNvSpPr>
            <p:nvPr/>
          </p:nvSpPr>
          <p:spPr bwMode="auto">
            <a:xfrm>
              <a:off x="5496776" y="4036651"/>
              <a:ext cx="688719" cy="235863"/>
            </a:xfrm>
            <a:prstGeom prst="rect">
              <a:avLst/>
            </a:prstGeom>
            <a:solidFill>
              <a:srgbClr val="00000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5" name="Rectangle 74"/>
            <p:cNvSpPr>
              <a:spLocks noChangeArrowheads="1"/>
            </p:cNvSpPr>
            <p:nvPr/>
          </p:nvSpPr>
          <p:spPr bwMode="auto">
            <a:xfrm>
              <a:off x="5496776" y="2135600"/>
              <a:ext cx="688719" cy="235863"/>
            </a:xfrm>
            <a:prstGeom prst="rect">
              <a:avLst/>
            </a:prstGeom>
            <a:solidFill>
              <a:srgbClr val="00000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6" name="Rectangle 75"/>
            <p:cNvSpPr>
              <a:spLocks noChangeArrowheads="1"/>
            </p:cNvSpPr>
            <p:nvPr/>
          </p:nvSpPr>
          <p:spPr bwMode="auto">
            <a:xfrm>
              <a:off x="5496776" y="4272514"/>
              <a:ext cx="688719" cy="235863"/>
            </a:xfrm>
            <a:prstGeom prst="rect">
              <a:avLst/>
            </a:prstGeom>
            <a:solidFill>
              <a:srgbClr val="00000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7" name="Rectangle 76"/>
            <p:cNvSpPr>
              <a:spLocks noChangeArrowheads="1"/>
            </p:cNvSpPr>
            <p:nvPr/>
          </p:nvSpPr>
          <p:spPr bwMode="auto">
            <a:xfrm>
              <a:off x="6185495" y="1901309"/>
              <a:ext cx="682429" cy="234290"/>
            </a:xfrm>
            <a:prstGeom prst="rect">
              <a:avLst/>
            </a:prstGeom>
            <a:solidFill>
              <a:srgbClr val="00000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8" name="Rectangle 77"/>
            <p:cNvSpPr>
              <a:spLocks noChangeArrowheads="1"/>
            </p:cNvSpPr>
            <p:nvPr/>
          </p:nvSpPr>
          <p:spPr bwMode="auto">
            <a:xfrm>
              <a:off x="6185495" y="1657585"/>
              <a:ext cx="682429" cy="243724"/>
            </a:xfrm>
            <a:prstGeom prst="rect">
              <a:avLst/>
            </a:prstGeom>
            <a:solidFill>
              <a:srgbClr val="00000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9" name="Rectangle 78"/>
            <p:cNvSpPr>
              <a:spLocks noChangeArrowheads="1"/>
            </p:cNvSpPr>
            <p:nvPr/>
          </p:nvSpPr>
          <p:spPr bwMode="auto">
            <a:xfrm>
              <a:off x="6185495" y="1421722"/>
              <a:ext cx="682429" cy="235863"/>
            </a:xfrm>
            <a:prstGeom prst="rect">
              <a:avLst/>
            </a:prstGeom>
            <a:solidFill>
              <a:srgbClr val="00000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0" name="Rectangle 79"/>
            <p:cNvSpPr>
              <a:spLocks noChangeArrowheads="1"/>
            </p:cNvSpPr>
            <p:nvPr/>
          </p:nvSpPr>
          <p:spPr bwMode="auto">
            <a:xfrm>
              <a:off x="6185495" y="3557064"/>
              <a:ext cx="682429" cy="235863"/>
            </a:xfrm>
            <a:prstGeom prst="rect">
              <a:avLst/>
            </a:prstGeom>
            <a:solidFill>
              <a:srgbClr val="00000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1" name="Rectangle 80"/>
            <p:cNvSpPr>
              <a:spLocks noChangeArrowheads="1"/>
            </p:cNvSpPr>
            <p:nvPr/>
          </p:nvSpPr>
          <p:spPr bwMode="auto">
            <a:xfrm>
              <a:off x="6185495" y="1185860"/>
              <a:ext cx="682429" cy="235863"/>
            </a:xfrm>
            <a:prstGeom prst="rect">
              <a:avLst/>
            </a:prstGeom>
            <a:solidFill>
              <a:srgbClr val="00000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2" name="Rectangle 81"/>
            <p:cNvSpPr>
              <a:spLocks noChangeArrowheads="1"/>
            </p:cNvSpPr>
            <p:nvPr/>
          </p:nvSpPr>
          <p:spPr bwMode="auto">
            <a:xfrm>
              <a:off x="6185495" y="2371462"/>
              <a:ext cx="682429" cy="235863"/>
            </a:xfrm>
            <a:prstGeom prst="rect">
              <a:avLst/>
            </a:prstGeom>
            <a:solidFill>
              <a:srgbClr val="00000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3" name="Rectangle 82"/>
            <p:cNvSpPr>
              <a:spLocks noChangeArrowheads="1"/>
            </p:cNvSpPr>
            <p:nvPr/>
          </p:nvSpPr>
          <p:spPr bwMode="auto">
            <a:xfrm>
              <a:off x="6185495" y="949997"/>
              <a:ext cx="682429" cy="235863"/>
            </a:xfrm>
            <a:prstGeom prst="rect">
              <a:avLst/>
            </a:prstGeom>
            <a:solidFill>
              <a:srgbClr val="00000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4" name="Rectangle 83"/>
            <p:cNvSpPr>
              <a:spLocks noChangeArrowheads="1"/>
            </p:cNvSpPr>
            <p:nvPr/>
          </p:nvSpPr>
          <p:spPr bwMode="auto">
            <a:xfrm>
              <a:off x="6185495" y="3086911"/>
              <a:ext cx="682429" cy="235863"/>
            </a:xfrm>
            <a:prstGeom prst="rect">
              <a:avLst/>
            </a:prstGeom>
            <a:solidFill>
              <a:srgbClr val="00000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5" name="Rectangle 84"/>
            <p:cNvSpPr>
              <a:spLocks noChangeArrowheads="1"/>
            </p:cNvSpPr>
            <p:nvPr/>
          </p:nvSpPr>
          <p:spPr bwMode="auto">
            <a:xfrm>
              <a:off x="6185495" y="4508376"/>
              <a:ext cx="682429" cy="235863"/>
            </a:xfrm>
            <a:prstGeom prst="rect">
              <a:avLst/>
            </a:prstGeom>
            <a:solidFill>
              <a:srgbClr val="00000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6" name="Rectangle 85"/>
            <p:cNvSpPr>
              <a:spLocks noChangeArrowheads="1"/>
            </p:cNvSpPr>
            <p:nvPr/>
          </p:nvSpPr>
          <p:spPr bwMode="auto">
            <a:xfrm>
              <a:off x="6185495" y="3322774"/>
              <a:ext cx="682429" cy="234290"/>
            </a:xfrm>
            <a:prstGeom prst="rect">
              <a:avLst/>
            </a:prstGeom>
            <a:solidFill>
              <a:srgbClr val="00000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7" name="Rectangle 86"/>
            <p:cNvSpPr>
              <a:spLocks noChangeArrowheads="1"/>
            </p:cNvSpPr>
            <p:nvPr/>
          </p:nvSpPr>
          <p:spPr bwMode="auto">
            <a:xfrm>
              <a:off x="6185495" y="714135"/>
              <a:ext cx="682429" cy="235863"/>
            </a:xfrm>
            <a:prstGeom prst="rect">
              <a:avLst/>
            </a:prstGeom>
            <a:solidFill>
              <a:srgbClr val="00000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8" name="Rectangle 87"/>
            <p:cNvSpPr>
              <a:spLocks noChangeArrowheads="1"/>
            </p:cNvSpPr>
            <p:nvPr/>
          </p:nvSpPr>
          <p:spPr bwMode="auto">
            <a:xfrm>
              <a:off x="6185495" y="3792927"/>
              <a:ext cx="682429" cy="243724"/>
            </a:xfrm>
            <a:prstGeom prst="rect">
              <a:avLst/>
            </a:prstGeom>
            <a:solidFill>
              <a:srgbClr val="00000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9" name="Rectangle 88"/>
            <p:cNvSpPr>
              <a:spLocks noChangeArrowheads="1"/>
            </p:cNvSpPr>
            <p:nvPr/>
          </p:nvSpPr>
          <p:spPr bwMode="auto">
            <a:xfrm>
              <a:off x="6185495" y="2843187"/>
              <a:ext cx="682429" cy="243724"/>
            </a:xfrm>
            <a:prstGeom prst="rect">
              <a:avLst/>
            </a:prstGeom>
            <a:solidFill>
              <a:srgbClr val="00000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90" name="Rectangle 89"/>
            <p:cNvSpPr>
              <a:spLocks noChangeArrowheads="1"/>
            </p:cNvSpPr>
            <p:nvPr/>
          </p:nvSpPr>
          <p:spPr bwMode="auto">
            <a:xfrm>
              <a:off x="6185495" y="2607325"/>
              <a:ext cx="682429" cy="235863"/>
            </a:xfrm>
            <a:prstGeom prst="rect">
              <a:avLst/>
            </a:prstGeom>
            <a:solidFill>
              <a:srgbClr val="00000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91" name="Rectangle 90"/>
            <p:cNvSpPr>
              <a:spLocks noChangeArrowheads="1"/>
            </p:cNvSpPr>
            <p:nvPr/>
          </p:nvSpPr>
          <p:spPr bwMode="auto">
            <a:xfrm>
              <a:off x="6185495" y="4036651"/>
              <a:ext cx="682429" cy="235863"/>
            </a:xfrm>
            <a:prstGeom prst="rect">
              <a:avLst/>
            </a:prstGeom>
            <a:solidFill>
              <a:srgbClr val="00000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92" name="Rectangle 91"/>
            <p:cNvSpPr>
              <a:spLocks noChangeArrowheads="1"/>
            </p:cNvSpPr>
            <p:nvPr/>
          </p:nvSpPr>
          <p:spPr bwMode="auto">
            <a:xfrm>
              <a:off x="6185495" y="2135600"/>
              <a:ext cx="682429" cy="235863"/>
            </a:xfrm>
            <a:prstGeom prst="rect">
              <a:avLst/>
            </a:prstGeom>
            <a:solidFill>
              <a:srgbClr val="00000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93" name="Rectangle 92"/>
            <p:cNvSpPr>
              <a:spLocks noChangeArrowheads="1"/>
            </p:cNvSpPr>
            <p:nvPr/>
          </p:nvSpPr>
          <p:spPr bwMode="auto">
            <a:xfrm>
              <a:off x="6185495" y="4272514"/>
              <a:ext cx="682429" cy="235863"/>
            </a:xfrm>
            <a:prstGeom prst="rect">
              <a:avLst/>
            </a:prstGeom>
            <a:solidFill>
              <a:srgbClr val="00000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94" name="Line 93"/>
            <p:cNvSpPr>
              <a:spLocks noChangeShapeType="1"/>
            </p:cNvSpPr>
            <p:nvPr/>
          </p:nvSpPr>
          <p:spPr bwMode="auto">
            <a:xfrm flipV="1">
              <a:off x="3377158" y="688976"/>
              <a:ext cx="0" cy="4080421"/>
            </a:xfrm>
            <a:prstGeom prst="line">
              <a:avLst/>
            </a:prstGeom>
            <a:noFill/>
            <a:ln w="7938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95" name="Rectangle 94"/>
            <p:cNvSpPr>
              <a:spLocks noChangeArrowheads="1"/>
            </p:cNvSpPr>
            <p:nvPr/>
          </p:nvSpPr>
          <p:spPr bwMode="auto">
            <a:xfrm>
              <a:off x="2430914" y="4534342"/>
              <a:ext cx="830405" cy="1676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0" i="0" u="none" strike="noStrike" cap="none" normalizeH="0" baseline="0" dirty="0">
                  <a:ln>
                    <a:noFill/>
                  </a:ln>
                  <a:solidFill>
                    <a:srgbClr val="232153"/>
                  </a:solidFill>
                  <a:effectLst/>
                  <a:latin typeface="Franklin Gothic Book" panose="020B0503020102020204" pitchFamily="34" charset="0"/>
                </a:rPr>
                <a:t>Data Cleaning</a:t>
              </a: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rgbClr val="232153"/>
                </a:solidFill>
                <a:effectLst/>
                <a:latin typeface="Franklin Gothic Book" panose="020B0503020102020204" pitchFamily="34" charset="0"/>
              </a:endParaRPr>
            </a:p>
          </p:txBody>
        </p:sp>
        <p:sp>
          <p:nvSpPr>
            <p:cNvPr id="96" name="Rectangle 95"/>
            <p:cNvSpPr>
              <a:spLocks noChangeArrowheads="1"/>
            </p:cNvSpPr>
            <p:nvPr/>
          </p:nvSpPr>
          <p:spPr bwMode="auto">
            <a:xfrm>
              <a:off x="2200687" y="4297808"/>
              <a:ext cx="1060632" cy="1676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0" i="0" u="none" strike="noStrike" cap="none" normalizeH="0" baseline="0">
                  <a:ln>
                    <a:noFill/>
                  </a:ln>
                  <a:solidFill>
                    <a:srgbClr val="232153"/>
                  </a:solidFill>
                  <a:effectLst/>
                  <a:latin typeface="Franklin Gothic Book" panose="020B0503020102020204" pitchFamily="34" charset="0"/>
                </a:rPr>
                <a:t>Data Visualization</a:t>
              </a:r>
              <a:endParaRPr kumimoji="0" lang="en-US" sz="1800" b="0" i="0" u="none" strike="noStrike" cap="none" normalizeH="0" baseline="0">
                <a:ln>
                  <a:noFill/>
                </a:ln>
                <a:solidFill>
                  <a:srgbClr val="232153"/>
                </a:solidFill>
                <a:effectLst/>
                <a:latin typeface="Franklin Gothic Book" panose="020B0503020102020204" pitchFamily="34" charset="0"/>
              </a:endParaRPr>
            </a:p>
          </p:txBody>
        </p:sp>
        <p:sp>
          <p:nvSpPr>
            <p:cNvPr id="97" name="Rectangle 96"/>
            <p:cNvSpPr>
              <a:spLocks noChangeArrowheads="1"/>
            </p:cNvSpPr>
            <p:nvPr/>
          </p:nvSpPr>
          <p:spPr bwMode="auto">
            <a:xfrm>
              <a:off x="2400746" y="4061277"/>
              <a:ext cx="860573" cy="1676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0" i="0" u="none" strike="noStrike" cap="none" normalizeH="0" baseline="0">
                  <a:ln>
                    <a:noFill/>
                  </a:ln>
                  <a:solidFill>
                    <a:srgbClr val="232153"/>
                  </a:solidFill>
                  <a:effectLst/>
                  <a:latin typeface="Franklin Gothic Book" panose="020B0503020102020204" pitchFamily="34" charset="0"/>
                </a:rPr>
                <a:t>Deep Learning</a:t>
              </a:r>
              <a:endParaRPr kumimoji="0" lang="en-US" sz="1800" b="0" i="0" u="none" strike="noStrike" cap="none" normalizeH="0" baseline="0">
                <a:ln>
                  <a:noFill/>
                </a:ln>
                <a:solidFill>
                  <a:srgbClr val="232153"/>
                </a:solidFill>
                <a:effectLst/>
                <a:latin typeface="Franklin Gothic Book" panose="020B0503020102020204" pitchFamily="34" charset="0"/>
              </a:endParaRPr>
            </a:p>
          </p:txBody>
        </p:sp>
        <p:sp>
          <p:nvSpPr>
            <p:cNvPr id="98" name="Rectangle 97"/>
            <p:cNvSpPr>
              <a:spLocks noChangeArrowheads="1"/>
            </p:cNvSpPr>
            <p:nvPr/>
          </p:nvSpPr>
          <p:spPr bwMode="auto">
            <a:xfrm>
              <a:off x="2048261" y="3824746"/>
              <a:ext cx="1213058" cy="1676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0" i="0" u="none" strike="noStrike" cap="none" normalizeH="0" baseline="0">
                  <a:ln>
                    <a:noFill/>
                  </a:ln>
                  <a:solidFill>
                    <a:srgbClr val="232153"/>
                  </a:solidFill>
                  <a:effectLst/>
                  <a:latin typeface="Franklin Gothic Book" panose="020B0503020102020204" pitchFamily="34" charset="0"/>
                </a:rPr>
                <a:t>Descriptive Analytics</a:t>
              </a:r>
              <a:endParaRPr kumimoji="0" lang="en-US" sz="1800" b="0" i="0" u="none" strike="noStrike" cap="none" normalizeH="0" baseline="0">
                <a:ln>
                  <a:noFill/>
                </a:ln>
                <a:solidFill>
                  <a:srgbClr val="232153"/>
                </a:solidFill>
                <a:effectLst/>
                <a:latin typeface="Franklin Gothic Book" panose="020B0503020102020204" pitchFamily="34" charset="0"/>
              </a:endParaRPr>
            </a:p>
          </p:txBody>
        </p:sp>
        <p:sp>
          <p:nvSpPr>
            <p:cNvPr id="99" name="Rectangle 98"/>
            <p:cNvSpPr>
              <a:spLocks noChangeArrowheads="1"/>
            </p:cNvSpPr>
            <p:nvPr/>
          </p:nvSpPr>
          <p:spPr bwMode="auto">
            <a:xfrm>
              <a:off x="2902482" y="3588215"/>
              <a:ext cx="358837" cy="1676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0" i="0" u="none" strike="noStrike" cap="none" normalizeH="0" baseline="0" dirty="0" err="1">
                  <a:ln>
                    <a:noFill/>
                  </a:ln>
                  <a:solidFill>
                    <a:srgbClr val="232153"/>
                  </a:solidFill>
                  <a:effectLst/>
                  <a:latin typeface="Franklin Gothic Book" panose="020B0503020102020204" pitchFamily="34" charset="0"/>
                </a:rPr>
                <a:t>ggplot</a:t>
              </a: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rgbClr val="232153"/>
                </a:solidFill>
                <a:effectLst/>
                <a:latin typeface="Franklin Gothic Book" panose="020B0503020102020204" pitchFamily="34" charset="0"/>
              </a:endParaRPr>
            </a:p>
          </p:txBody>
        </p:sp>
        <p:sp>
          <p:nvSpPr>
            <p:cNvPr id="100" name="Rectangle 99"/>
            <p:cNvSpPr>
              <a:spLocks noChangeArrowheads="1"/>
            </p:cNvSpPr>
            <p:nvPr/>
          </p:nvSpPr>
          <p:spPr bwMode="auto">
            <a:xfrm>
              <a:off x="3023154" y="3351684"/>
              <a:ext cx="238165" cy="1676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0" i="0" u="none" strike="noStrike" cap="none" normalizeH="0" baseline="0">
                  <a:ln>
                    <a:noFill/>
                  </a:ln>
                  <a:solidFill>
                    <a:srgbClr val="232153"/>
                  </a:solidFill>
                  <a:effectLst/>
                  <a:latin typeface="Franklin Gothic Book" panose="020B0503020102020204" pitchFamily="34" charset="0"/>
                </a:rPr>
                <a:t>NLP</a:t>
              </a:r>
              <a:endParaRPr kumimoji="0" lang="en-US" sz="1800" b="0" i="0" u="none" strike="noStrike" cap="none" normalizeH="0" baseline="0">
                <a:ln>
                  <a:noFill/>
                </a:ln>
                <a:solidFill>
                  <a:srgbClr val="232153"/>
                </a:solidFill>
                <a:effectLst/>
                <a:latin typeface="Franklin Gothic Book" panose="020B0503020102020204" pitchFamily="34" charset="0"/>
              </a:endParaRPr>
            </a:p>
          </p:txBody>
        </p:sp>
        <p:sp>
          <p:nvSpPr>
            <p:cNvPr id="101" name="Rectangle 100"/>
            <p:cNvSpPr>
              <a:spLocks noChangeArrowheads="1"/>
            </p:cNvSpPr>
            <p:nvPr/>
          </p:nvSpPr>
          <p:spPr bwMode="auto">
            <a:xfrm>
              <a:off x="2624622" y="3115152"/>
              <a:ext cx="636698" cy="1676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0" i="0" u="none" strike="noStrike" cap="none" normalizeH="0" baseline="0">
                  <a:ln>
                    <a:noFill/>
                  </a:ln>
                  <a:solidFill>
                    <a:srgbClr val="232153"/>
                  </a:solidFill>
                  <a:effectLst/>
                  <a:latin typeface="Franklin Gothic Book" panose="020B0503020102020204" pitchFamily="34" charset="0"/>
                </a:rPr>
                <a:t>Notebooks</a:t>
              </a:r>
              <a:endParaRPr kumimoji="0" lang="en-US" sz="1800" b="0" i="0" u="none" strike="noStrike" cap="none" normalizeH="0" baseline="0">
                <a:ln>
                  <a:noFill/>
                </a:ln>
                <a:solidFill>
                  <a:srgbClr val="232153"/>
                </a:solidFill>
                <a:effectLst/>
                <a:latin typeface="Franklin Gothic Book" panose="020B0503020102020204" pitchFamily="34" charset="0"/>
              </a:endParaRPr>
            </a:p>
          </p:txBody>
        </p:sp>
        <p:sp>
          <p:nvSpPr>
            <p:cNvPr id="102" name="Rectangle 101"/>
            <p:cNvSpPr>
              <a:spLocks noChangeArrowheads="1"/>
            </p:cNvSpPr>
            <p:nvPr/>
          </p:nvSpPr>
          <p:spPr bwMode="auto">
            <a:xfrm>
              <a:off x="2094305" y="2878621"/>
              <a:ext cx="1167014" cy="1676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0" i="0" u="none" strike="noStrike" cap="none" normalizeH="0" baseline="0">
                  <a:ln>
                    <a:noFill/>
                  </a:ln>
                  <a:solidFill>
                    <a:srgbClr val="232153"/>
                  </a:solidFill>
                  <a:effectLst/>
                  <a:latin typeface="Franklin Gothic Book" panose="020B0503020102020204" pitchFamily="34" charset="0"/>
                </a:rPr>
                <a:t>Predicitive Analytics</a:t>
              </a:r>
              <a:endParaRPr kumimoji="0" lang="en-US" sz="1800" b="0" i="0" u="none" strike="noStrike" cap="none" normalizeH="0" baseline="0">
                <a:ln>
                  <a:noFill/>
                </a:ln>
                <a:solidFill>
                  <a:srgbClr val="232153"/>
                </a:solidFill>
                <a:effectLst/>
                <a:latin typeface="Franklin Gothic Book" panose="020B0503020102020204" pitchFamily="34" charset="0"/>
              </a:endParaRPr>
            </a:p>
          </p:txBody>
        </p:sp>
        <p:sp>
          <p:nvSpPr>
            <p:cNvPr id="103" name="Rectangle 102"/>
            <p:cNvSpPr>
              <a:spLocks noChangeArrowheads="1"/>
            </p:cNvSpPr>
            <p:nvPr/>
          </p:nvSpPr>
          <p:spPr bwMode="auto">
            <a:xfrm>
              <a:off x="2014917" y="2642090"/>
              <a:ext cx="1246402" cy="1676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0" i="0" u="none" strike="noStrike" cap="none" normalizeH="0" baseline="0">
                  <a:ln>
                    <a:noFill/>
                  </a:ln>
                  <a:solidFill>
                    <a:srgbClr val="232153"/>
                  </a:solidFill>
                  <a:effectLst/>
                  <a:latin typeface="Franklin Gothic Book" panose="020B0503020102020204" pitchFamily="34" charset="0"/>
                </a:rPr>
                <a:t>Prescriptive Analytics</a:t>
              </a:r>
              <a:endParaRPr kumimoji="0" lang="en-US" sz="1800" b="0" i="0" u="none" strike="noStrike" cap="none" normalizeH="0" baseline="0">
                <a:ln>
                  <a:noFill/>
                </a:ln>
                <a:solidFill>
                  <a:srgbClr val="232153"/>
                </a:solidFill>
                <a:effectLst/>
                <a:latin typeface="Franklin Gothic Book" panose="020B0503020102020204" pitchFamily="34" charset="0"/>
              </a:endParaRPr>
            </a:p>
          </p:txBody>
        </p:sp>
        <p:sp>
          <p:nvSpPr>
            <p:cNvPr id="104" name="Rectangle 103"/>
            <p:cNvSpPr>
              <a:spLocks noChangeArrowheads="1"/>
            </p:cNvSpPr>
            <p:nvPr/>
          </p:nvSpPr>
          <p:spPr bwMode="auto">
            <a:xfrm>
              <a:off x="2470609" y="2405559"/>
              <a:ext cx="790710" cy="1676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0" i="0" u="none" strike="noStrike" cap="none" normalizeH="0" baseline="0">
                  <a:ln>
                    <a:noFill/>
                  </a:ln>
                  <a:solidFill>
                    <a:srgbClr val="232153"/>
                  </a:solidFill>
                  <a:effectLst/>
                  <a:latin typeface="Franklin Gothic Book" panose="020B0503020102020204" pitchFamily="34" charset="0"/>
                </a:rPr>
                <a:t>Programming</a:t>
              </a:r>
              <a:endParaRPr kumimoji="0" lang="en-US" sz="1800" b="0" i="0" u="none" strike="noStrike" cap="none" normalizeH="0" baseline="0">
                <a:ln>
                  <a:noFill/>
                </a:ln>
                <a:solidFill>
                  <a:srgbClr val="232153"/>
                </a:solidFill>
                <a:effectLst/>
                <a:latin typeface="Franklin Gothic Book" panose="020B0503020102020204" pitchFamily="34" charset="0"/>
              </a:endParaRPr>
            </a:p>
          </p:txBody>
        </p:sp>
        <p:sp>
          <p:nvSpPr>
            <p:cNvPr id="105" name="Rectangle 104"/>
            <p:cNvSpPr>
              <a:spLocks noChangeArrowheads="1"/>
            </p:cNvSpPr>
            <p:nvPr/>
          </p:nvSpPr>
          <p:spPr bwMode="auto">
            <a:xfrm>
              <a:off x="2384868" y="2169028"/>
              <a:ext cx="876451" cy="1676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0" i="0" u="none" strike="noStrike" cap="none" normalizeH="0" baseline="0">
                  <a:ln>
                    <a:noFill/>
                  </a:ln>
                  <a:solidFill>
                    <a:srgbClr val="232153"/>
                  </a:solidFill>
                  <a:effectLst/>
                  <a:latin typeface="Franklin Gothic Book" panose="020B0503020102020204" pitchFamily="34" charset="0"/>
                </a:rPr>
                <a:t>Quality Metrics</a:t>
              </a:r>
              <a:endParaRPr kumimoji="0" lang="en-US" sz="1800" b="0" i="0" u="none" strike="noStrike" cap="none" normalizeH="0" baseline="0">
                <a:ln>
                  <a:noFill/>
                </a:ln>
                <a:solidFill>
                  <a:srgbClr val="232153"/>
                </a:solidFill>
                <a:effectLst/>
                <a:latin typeface="Franklin Gothic Book" panose="020B0503020102020204" pitchFamily="34" charset="0"/>
              </a:endParaRPr>
            </a:p>
          </p:txBody>
        </p:sp>
        <p:sp>
          <p:nvSpPr>
            <p:cNvPr id="106" name="Rectangle 105"/>
            <p:cNvSpPr>
              <a:spLocks noChangeArrowheads="1"/>
            </p:cNvSpPr>
            <p:nvPr/>
          </p:nvSpPr>
          <p:spPr bwMode="auto">
            <a:xfrm>
              <a:off x="3175580" y="1932497"/>
              <a:ext cx="85740" cy="1676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0" i="0" u="none" strike="noStrike" cap="none" normalizeH="0" baseline="0">
                  <a:ln>
                    <a:noFill/>
                  </a:ln>
                  <a:solidFill>
                    <a:srgbClr val="232153"/>
                  </a:solidFill>
                  <a:effectLst/>
                  <a:latin typeface="Franklin Gothic Book" panose="020B0503020102020204" pitchFamily="34" charset="0"/>
                </a:rPr>
                <a:t>R</a:t>
              </a:r>
              <a:endParaRPr kumimoji="0" lang="en-US" sz="1800" b="0" i="0" u="none" strike="noStrike" cap="none" normalizeH="0" baseline="0">
                <a:ln>
                  <a:noFill/>
                </a:ln>
                <a:solidFill>
                  <a:srgbClr val="232153"/>
                </a:solidFill>
                <a:effectLst/>
                <a:latin typeface="Franklin Gothic Book" panose="020B0503020102020204" pitchFamily="34" charset="0"/>
              </a:endParaRPr>
            </a:p>
          </p:txBody>
        </p:sp>
        <p:sp>
          <p:nvSpPr>
            <p:cNvPr id="107" name="Rectangle 106"/>
            <p:cNvSpPr>
              <a:spLocks noChangeArrowheads="1"/>
            </p:cNvSpPr>
            <p:nvPr/>
          </p:nvSpPr>
          <p:spPr bwMode="auto">
            <a:xfrm>
              <a:off x="2797689" y="1695966"/>
              <a:ext cx="463630" cy="1676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0" i="0" u="none" strike="noStrike" cap="none" normalizeH="0" baseline="0">
                  <a:ln>
                    <a:noFill/>
                  </a:ln>
                  <a:solidFill>
                    <a:srgbClr val="232153"/>
                  </a:solidFill>
                  <a:effectLst/>
                  <a:latin typeface="Franklin Gothic Book" panose="020B0503020102020204" pitchFamily="34" charset="0"/>
                </a:rPr>
                <a:t>RStudio</a:t>
              </a:r>
              <a:endParaRPr kumimoji="0" lang="en-US" sz="1800" b="0" i="0" u="none" strike="noStrike" cap="none" normalizeH="0" baseline="0">
                <a:ln>
                  <a:noFill/>
                </a:ln>
                <a:solidFill>
                  <a:srgbClr val="232153"/>
                </a:solidFill>
                <a:effectLst/>
                <a:latin typeface="Franklin Gothic Book" panose="020B0503020102020204" pitchFamily="34" charset="0"/>
              </a:endParaRPr>
            </a:p>
          </p:txBody>
        </p:sp>
        <p:sp>
          <p:nvSpPr>
            <p:cNvPr id="108" name="Rectangle 107"/>
            <p:cNvSpPr>
              <a:spLocks noChangeArrowheads="1"/>
            </p:cNvSpPr>
            <p:nvPr/>
          </p:nvSpPr>
          <p:spPr bwMode="auto">
            <a:xfrm>
              <a:off x="2939001" y="1459435"/>
              <a:ext cx="322318" cy="1676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0" i="0" u="none" strike="noStrike" cap="none" normalizeH="0" baseline="0" dirty="0">
                  <a:ln>
                    <a:noFill/>
                  </a:ln>
                  <a:solidFill>
                    <a:srgbClr val="232153"/>
                  </a:solidFill>
                  <a:effectLst/>
                  <a:latin typeface="Franklin Gothic Book" panose="020B0503020102020204" pitchFamily="34" charset="0"/>
                </a:rPr>
                <a:t>Shiny</a:t>
              </a: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rgbClr val="232153"/>
                </a:solidFill>
                <a:effectLst/>
                <a:latin typeface="Franklin Gothic Book" panose="020B0503020102020204" pitchFamily="34" charset="0"/>
              </a:endParaRPr>
            </a:p>
          </p:txBody>
        </p:sp>
        <p:sp>
          <p:nvSpPr>
            <p:cNvPr id="109" name="Rectangle 108"/>
            <p:cNvSpPr>
              <a:spLocks noChangeArrowheads="1"/>
            </p:cNvSpPr>
            <p:nvPr/>
          </p:nvSpPr>
          <p:spPr bwMode="auto">
            <a:xfrm>
              <a:off x="2916772" y="1222903"/>
              <a:ext cx="344547" cy="1676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0" i="0" u="none" strike="noStrike" cap="none" normalizeH="0" baseline="0" dirty="0">
                  <a:ln>
                    <a:noFill/>
                  </a:ln>
                  <a:solidFill>
                    <a:srgbClr val="232153"/>
                  </a:solidFill>
                  <a:effectLst/>
                  <a:latin typeface="Franklin Gothic Book" panose="020B0503020102020204" pitchFamily="34" charset="0"/>
                </a:rPr>
                <a:t>Spark</a:t>
              </a: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rgbClr val="232153"/>
                </a:solidFill>
                <a:effectLst/>
                <a:latin typeface="Franklin Gothic Book" panose="020B0503020102020204" pitchFamily="34" charset="0"/>
              </a:endParaRPr>
            </a:p>
          </p:txBody>
        </p:sp>
        <p:sp>
          <p:nvSpPr>
            <p:cNvPr id="110" name="Rectangle 109"/>
            <p:cNvSpPr>
              <a:spLocks noChangeArrowheads="1"/>
            </p:cNvSpPr>
            <p:nvPr/>
          </p:nvSpPr>
          <p:spPr bwMode="auto">
            <a:xfrm>
              <a:off x="3024740" y="986372"/>
              <a:ext cx="236579" cy="1676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0" i="0" u="none" strike="noStrike" cap="none" normalizeH="0" baseline="0" dirty="0">
                  <a:ln>
                    <a:noFill/>
                  </a:ln>
                  <a:solidFill>
                    <a:srgbClr val="232153"/>
                  </a:solidFill>
                  <a:effectLst/>
                  <a:latin typeface="Franklin Gothic Book" panose="020B0503020102020204" pitchFamily="34" charset="0"/>
                </a:rPr>
                <a:t>SQL</a:t>
              </a: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rgbClr val="232153"/>
                </a:solidFill>
                <a:effectLst/>
                <a:latin typeface="Franklin Gothic Book" panose="020B0503020102020204" pitchFamily="34" charset="0"/>
              </a:endParaRPr>
            </a:p>
          </p:txBody>
        </p:sp>
        <p:sp>
          <p:nvSpPr>
            <p:cNvPr id="111" name="Rectangle 110"/>
            <p:cNvSpPr>
              <a:spLocks noChangeArrowheads="1"/>
            </p:cNvSpPr>
            <p:nvPr/>
          </p:nvSpPr>
          <p:spPr bwMode="auto">
            <a:xfrm>
              <a:off x="2719888" y="749841"/>
              <a:ext cx="541431" cy="1676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0" i="0" u="none" strike="noStrike" cap="none" normalizeH="0" baseline="0" dirty="0">
                  <a:ln>
                    <a:noFill/>
                  </a:ln>
                  <a:solidFill>
                    <a:srgbClr val="232153"/>
                  </a:solidFill>
                  <a:effectLst/>
                  <a:latin typeface="Franklin Gothic Book" panose="020B0503020102020204" pitchFamily="34" charset="0"/>
                </a:rPr>
                <a:t>Statistics</a:t>
              </a:r>
            </a:p>
          </p:txBody>
        </p:sp>
        <p:sp>
          <p:nvSpPr>
            <p:cNvPr id="112" name="Line 111"/>
            <p:cNvSpPr>
              <a:spLocks noChangeShapeType="1"/>
            </p:cNvSpPr>
            <p:nvPr/>
          </p:nvSpPr>
          <p:spPr bwMode="auto">
            <a:xfrm>
              <a:off x="3342565" y="4626308"/>
              <a:ext cx="34593" cy="0"/>
            </a:xfrm>
            <a:prstGeom prst="line">
              <a:avLst/>
            </a:prstGeom>
            <a:noFill/>
            <a:ln w="7938" cap="flat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13" name="Line 112"/>
            <p:cNvSpPr>
              <a:spLocks noChangeShapeType="1"/>
            </p:cNvSpPr>
            <p:nvPr/>
          </p:nvSpPr>
          <p:spPr bwMode="auto">
            <a:xfrm>
              <a:off x="3342565" y="4390445"/>
              <a:ext cx="34593" cy="0"/>
            </a:xfrm>
            <a:prstGeom prst="line">
              <a:avLst/>
            </a:prstGeom>
            <a:noFill/>
            <a:ln w="7938" cap="flat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14" name="Line 113"/>
            <p:cNvSpPr>
              <a:spLocks noChangeShapeType="1"/>
            </p:cNvSpPr>
            <p:nvPr/>
          </p:nvSpPr>
          <p:spPr bwMode="auto">
            <a:xfrm>
              <a:off x="3342565" y="4154583"/>
              <a:ext cx="34593" cy="0"/>
            </a:xfrm>
            <a:prstGeom prst="line">
              <a:avLst/>
            </a:prstGeom>
            <a:noFill/>
            <a:ln w="7938" cap="flat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15" name="Line 114"/>
            <p:cNvSpPr>
              <a:spLocks noChangeShapeType="1"/>
            </p:cNvSpPr>
            <p:nvPr/>
          </p:nvSpPr>
          <p:spPr bwMode="auto">
            <a:xfrm>
              <a:off x="3342565" y="3910858"/>
              <a:ext cx="34593" cy="0"/>
            </a:xfrm>
            <a:prstGeom prst="line">
              <a:avLst/>
            </a:prstGeom>
            <a:noFill/>
            <a:ln w="7938" cap="flat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16" name="Line 115"/>
            <p:cNvSpPr>
              <a:spLocks noChangeShapeType="1"/>
            </p:cNvSpPr>
            <p:nvPr/>
          </p:nvSpPr>
          <p:spPr bwMode="auto">
            <a:xfrm>
              <a:off x="3342565" y="3674995"/>
              <a:ext cx="34593" cy="0"/>
            </a:xfrm>
            <a:prstGeom prst="line">
              <a:avLst/>
            </a:prstGeom>
            <a:noFill/>
            <a:ln w="7938" cap="flat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17" name="Line 116"/>
            <p:cNvSpPr>
              <a:spLocks noChangeShapeType="1"/>
            </p:cNvSpPr>
            <p:nvPr/>
          </p:nvSpPr>
          <p:spPr bwMode="auto">
            <a:xfrm>
              <a:off x="3342565" y="3439133"/>
              <a:ext cx="34593" cy="0"/>
            </a:xfrm>
            <a:prstGeom prst="line">
              <a:avLst/>
            </a:prstGeom>
            <a:noFill/>
            <a:ln w="7938" cap="flat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18" name="Line 117"/>
            <p:cNvSpPr>
              <a:spLocks noChangeShapeType="1"/>
            </p:cNvSpPr>
            <p:nvPr/>
          </p:nvSpPr>
          <p:spPr bwMode="auto">
            <a:xfrm>
              <a:off x="3342565" y="3204843"/>
              <a:ext cx="34593" cy="0"/>
            </a:xfrm>
            <a:prstGeom prst="line">
              <a:avLst/>
            </a:prstGeom>
            <a:noFill/>
            <a:ln w="7938" cap="flat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19" name="Line 118"/>
            <p:cNvSpPr>
              <a:spLocks noChangeShapeType="1"/>
            </p:cNvSpPr>
            <p:nvPr/>
          </p:nvSpPr>
          <p:spPr bwMode="auto">
            <a:xfrm>
              <a:off x="3342565" y="2968981"/>
              <a:ext cx="34593" cy="0"/>
            </a:xfrm>
            <a:prstGeom prst="line">
              <a:avLst/>
            </a:prstGeom>
            <a:noFill/>
            <a:ln w="7938" cap="flat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20" name="Line 119"/>
            <p:cNvSpPr>
              <a:spLocks noChangeShapeType="1"/>
            </p:cNvSpPr>
            <p:nvPr/>
          </p:nvSpPr>
          <p:spPr bwMode="auto">
            <a:xfrm>
              <a:off x="3342565" y="2725255"/>
              <a:ext cx="34593" cy="0"/>
            </a:xfrm>
            <a:prstGeom prst="line">
              <a:avLst/>
            </a:prstGeom>
            <a:noFill/>
            <a:ln w="7938" cap="flat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21" name="Line 120"/>
            <p:cNvSpPr>
              <a:spLocks noChangeShapeType="1"/>
            </p:cNvSpPr>
            <p:nvPr/>
          </p:nvSpPr>
          <p:spPr bwMode="auto">
            <a:xfrm>
              <a:off x="3342565" y="2489393"/>
              <a:ext cx="34593" cy="0"/>
            </a:xfrm>
            <a:prstGeom prst="line">
              <a:avLst/>
            </a:prstGeom>
            <a:noFill/>
            <a:ln w="7938" cap="flat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22" name="Line 121"/>
            <p:cNvSpPr>
              <a:spLocks noChangeShapeType="1"/>
            </p:cNvSpPr>
            <p:nvPr/>
          </p:nvSpPr>
          <p:spPr bwMode="auto">
            <a:xfrm>
              <a:off x="3342565" y="2253530"/>
              <a:ext cx="34593" cy="0"/>
            </a:xfrm>
            <a:prstGeom prst="line">
              <a:avLst/>
            </a:prstGeom>
            <a:noFill/>
            <a:ln w="7938" cap="flat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23" name="Line 122"/>
            <p:cNvSpPr>
              <a:spLocks noChangeShapeType="1"/>
            </p:cNvSpPr>
            <p:nvPr/>
          </p:nvSpPr>
          <p:spPr bwMode="auto">
            <a:xfrm>
              <a:off x="3342565" y="2019241"/>
              <a:ext cx="34593" cy="0"/>
            </a:xfrm>
            <a:prstGeom prst="line">
              <a:avLst/>
            </a:prstGeom>
            <a:noFill/>
            <a:ln w="7938" cap="flat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24" name="Line 123"/>
            <p:cNvSpPr>
              <a:spLocks noChangeShapeType="1"/>
            </p:cNvSpPr>
            <p:nvPr/>
          </p:nvSpPr>
          <p:spPr bwMode="auto">
            <a:xfrm>
              <a:off x="3342565" y="1783378"/>
              <a:ext cx="34593" cy="0"/>
            </a:xfrm>
            <a:prstGeom prst="line">
              <a:avLst/>
            </a:prstGeom>
            <a:noFill/>
            <a:ln w="7938" cap="flat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25" name="Line 124"/>
            <p:cNvSpPr>
              <a:spLocks noChangeShapeType="1"/>
            </p:cNvSpPr>
            <p:nvPr/>
          </p:nvSpPr>
          <p:spPr bwMode="auto">
            <a:xfrm>
              <a:off x="3342565" y="1539653"/>
              <a:ext cx="34593" cy="0"/>
            </a:xfrm>
            <a:prstGeom prst="line">
              <a:avLst/>
            </a:prstGeom>
            <a:noFill/>
            <a:ln w="7938" cap="flat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26" name="Line 125"/>
            <p:cNvSpPr>
              <a:spLocks noChangeShapeType="1"/>
            </p:cNvSpPr>
            <p:nvPr/>
          </p:nvSpPr>
          <p:spPr bwMode="auto">
            <a:xfrm>
              <a:off x="3342565" y="1303791"/>
              <a:ext cx="34593" cy="0"/>
            </a:xfrm>
            <a:prstGeom prst="line">
              <a:avLst/>
            </a:prstGeom>
            <a:noFill/>
            <a:ln w="7938" cap="flat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27" name="Line 126"/>
            <p:cNvSpPr>
              <a:spLocks noChangeShapeType="1"/>
            </p:cNvSpPr>
            <p:nvPr/>
          </p:nvSpPr>
          <p:spPr bwMode="auto">
            <a:xfrm>
              <a:off x="3342565" y="1067928"/>
              <a:ext cx="34593" cy="0"/>
            </a:xfrm>
            <a:prstGeom prst="line">
              <a:avLst/>
            </a:prstGeom>
            <a:noFill/>
            <a:ln w="7938" cap="flat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28" name="Line 127"/>
            <p:cNvSpPr>
              <a:spLocks noChangeShapeType="1"/>
            </p:cNvSpPr>
            <p:nvPr/>
          </p:nvSpPr>
          <p:spPr bwMode="auto">
            <a:xfrm>
              <a:off x="3342565" y="832065"/>
              <a:ext cx="34593" cy="0"/>
            </a:xfrm>
            <a:prstGeom prst="line">
              <a:avLst/>
            </a:prstGeom>
            <a:noFill/>
            <a:ln w="7938" cap="flat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29" name="Line 128"/>
            <p:cNvSpPr>
              <a:spLocks noChangeShapeType="1"/>
            </p:cNvSpPr>
            <p:nvPr/>
          </p:nvSpPr>
          <p:spPr bwMode="auto">
            <a:xfrm>
              <a:off x="3377158" y="4769397"/>
              <a:ext cx="3556807" cy="0"/>
            </a:xfrm>
            <a:prstGeom prst="line">
              <a:avLst/>
            </a:prstGeom>
            <a:noFill/>
            <a:ln w="7938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30" name="Line 129"/>
            <p:cNvSpPr>
              <a:spLocks noChangeShapeType="1"/>
            </p:cNvSpPr>
            <p:nvPr/>
          </p:nvSpPr>
          <p:spPr bwMode="auto">
            <a:xfrm flipV="1">
              <a:off x="3789131" y="4769397"/>
              <a:ext cx="0" cy="33020"/>
            </a:xfrm>
            <a:prstGeom prst="line">
              <a:avLst/>
            </a:prstGeom>
            <a:noFill/>
            <a:ln w="7938" cap="flat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31" name="Line 130"/>
            <p:cNvSpPr>
              <a:spLocks noChangeShapeType="1"/>
            </p:cNvSpPr>
            <p:nvPr/>
          </p:nvSpPr>
          <p:spPr bwMode="auto">
            <a:xfrm flipV="1">
              <a:off x="4469987" y="4769397"/>
              <a:ext cx="0" cy="33020"/>
            </a:xfrm>
            <a:prstGeom prst="line">
              <a:avLst/>
            </a:prstGeom>
            <a:noFill/>
            <a:ln w="7938" cap="flat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32" name="Line 131"/>
            <p:cNvSpPr>
              <a:spLocks noChangeShapeType="1"/>
            </p:cNvSpPr>
            <p:nvPr/>
          </p:nvSpPr>
          <p:spPr bwMode="auto">
            <a:xfrm flipV="1">
              <a:off x="5160279" y="4769397"/>
              <a:ext cx="0" cy="33020"/>
            </a:xfrm>
            <a:prstGeom prst="line">
              <a:avLst/>
            </a:prstGeom>
            <a:noFill/>
            <a:ln w="7938" cap="flat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33" name="Line 132"/>
            <p:cNvSpPr>
              <a:spLocks noChangeShapeType="1"/>
            </p:cNvSpPr>
            <p:nvPr/>
          </p:nvSpPr>
          <p:spPr bwMode="auto">
            <a:xfrm flipV="1">
              <a:off x="5841135" y="4769397"/>
              <a:ext cx="0" cy="33020"/>
            </a:xfrm>
            <a:prstGeom prst="line">
              <a:avLst/>
            </a:prstGeom>
            <a:noFill/>
            <a:ln w="7938" cap="flat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34" name="Line 133"/>
            <p:cNvSpPr>
              <a:spLocks noChangeShapeType="1"/>
            </p:cNvSpPr>
            <p:nvPr/>
          </p:nvSpPr>
          <p:spPr bwMode="auto">
            <a:xfrm flipV="1">
              <a:off x="6521992" y="4769397"/>
              <a:ext cx="0" cy="33020"/>
            </a:xfrm>
            <a:prstGeom prst="line">
              <a:avLst/>
            </a:prstGeom>
            <a:noFill/>
            <a:ln w="7938" cap="flat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35" name="Rectangle 134"/>
            <p:cNvSpPr>
              <a:spLocks noChangeArrowheads="1"/>
            </p:cNvSpPr>
            <p:nvPr/>
          </p:nvSpPr>
          <p:spPr bwMode="auto">
            <a:xfrm>
              <a:off x="3627784" y="4827577"/>
              <a:ext cx="314379" cy="1676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0" i="0" u="none" strike="noStrike" cap="none" normalizeH="0" baseline="0" dirty="0">
                  <a:ln>
                    <a:noFill/>
                  </a:ln>
                  <a:solidFill>
                    <a:srgbClr val="232153"/>
                  </a:solidFill>
                  <a:effectLst/>
                  <a:latin typeface="Franklin Gothic Book" panose="020B0503020102020204" pitchFamily="34" charset="0"/>
                </a:rPr>
                <a:t>None</a:t>
              </a: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rgbClr val="232153"/>
                </a:solidFill>
                <a:effectLst/>
                <a:latin typeface="Franklin Gothic Book" panose="020B0503020102020204" pitchFamily="34" charset="0"/>
              </a:endParaRPr>
            </a:p>
          </p:txBody>
        </p:sp>
        <p:sp>
          <p:nvSpPr>
            <p:cNvPr id="136" name="Rectangle 135"/>
            <p:cNvSpPr>
              <a:spLocks noChangeArrowheads="1"/>
            </p:cNvSpPr>
            <p:nvPr/>
          </p:nvSpPr>
          <p:spPr bwMode="auto">
            <a:xfrm>
              <a:off x="4200144" y="4827577"/>
              <a:ext cx="528728" cy="1676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0" i="0" u="none" strike="noStrike" cap="none" normalizeH="0" baseline="0" dirty="0">
                  <a:ln>
                    <a:noFill/>
                  </a:ln>
                  <a:solidFill>
                    <a:srgbClr val="232153"/>
                  </a:solidFill>
                  <a:effectLst/>
                  <a:latin typeface="Franklin Gothic Book" panose="020B0503020102020204" pitchFamily="34" charset="0"/>
                </a:rPr>
                <a:t>Beginner</a:t>
              </a: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rgbClr val="232153"/>
                </a:solidFill>
                <a:effectLst/>
                <a:latin typeface="Franklin Gothic Book" panose="020B0503020102020204" pitchFamily="34" charset="0"/>
              </a:endParaRPr>
            </a:p>
          </p:txBody>
        </p:sp>
        <p:sp>
          <p:nvSpPr>
            <p:cNvPr id="137" name="Rectangle 136"/>
            <p:cNvSpPr>
              <a:spLocks noChangeArrowheads="1"/>
            </p:cNvSpPr>
            <p:nvPr/>
          </p:nvSpPr>
          <p:spPr bwMode="auto">
            <a:xfrm>
              <a:off x="4838698" y="4827577"/>
              <a:ext cx="650987" cy="1676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0" i="0" u="none" strike="noStrike" cap="none" normalizeH="0" baseline="0" dirty="0">
                  <a:ln>
                    <a:noFill/>
                  </a:ln>
                  <a:solidFill>
                    <a:srgbClr val="232153"/>
                  </a:solidFill>
                  <a:effectLst/>
                  <a:latin typeface="Franklin Gothic Book" panose="020B0503020102020204" pitchFamily="34" charset="0"/>
                </a:rPr>
                <a:t>Competent</a:t>
              </a: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rgbClr val="232153"/>
                </a:solidFill>
                <a:effectLst/>
                <a:latin typeface="Franklin Gothic Book" panose="020B0503020102020204" pitchFamily="34" charset="0"/>
              </a:endParaRPr>
            </a:p>
          </p:txBody>
        </p:sp>
        <p:sp>
          <p:nvSpPr>
            <p:cNvPr id="138" name="Rectangle 137"/>
            <p:cNvSpPr>
              <a:spLocks noChangeArrowheads="1"/>
            </p:cNvSpPr>
            <p:nvPr/>
          </p:nvSpPr>
          <p:spPr bwMode="auto">
            <a:xfrm>
              <a:off x="5569872" y="4827577"/>
              <a:ext cx="558896" cy="1676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0" i="0" u="none" strike="noStrike" cap="none" normalizeH="0" baseline="0" dirty="0">
                  <a:ln>
                    <a:noFill/>
                  </a:ln>
                  <a:solidFill>
                    <a:srgbClr val="232153"/>
                  </a:solidFill>
                  <a:effectLst/>
                  <a:latin typeface="Franklin Gothic Book" panose="020B0503020102020204" pitchFamily="34" charset="0"/>
                </a:rPr>
                <a:t>Proficient</a:t>
              </a: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rgbClr val="232153"/>
                </a:solidFill>
                <a:effectLst/>
                <a:latin typeface="Franklin Gothic Book" panose="020B0503020102020204" pitchFamily="34" charset="0"/>
              </a:endParaRPr>
            </a:p>
          </p:txBody>
        </p:sp>
        <p:sp>
          <p:nvSpPr>
            <p:cNvPr id="139" name="Rectangle 138"/>
            <p:cNvSpPr>
              <a:spLocks noChangeArrowheads="1"/>
            </p:cNvSpPr>
            <p:nvPr/>
          </p:nvSpPr>
          <p:spPr bwMode="auto">
            <a:xfrm>
              <a:off x="6335639" y="4827577"/>
              <a:ext cx="371539" cy="1676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0" i="0" u="none" strike="noStrike" cap="none" normalizeH="0" baseline="0" dirty="0">
                  <a:ln>
                    <a:noFill/>
                  </a:ln>
                  <a:solidFill>
                    <a:srgbClr val="232153"/>
                  </a:solidFill>
                  <a:effectLst/>
                  <a:latin typeface="Franklin Gothic Book" panose="020B0503020102020204" pitchFamily="34" charset="0"/>
                </a:rPr>
                <a:t>Expert</a:t>
              </a: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rgbClr val="232153"/>
                </a:solidFill>
                <a:effectLst/>
                <a:latin typeface="Franklin Gothic Book" panose="020B0503020102020204" pitchFamily="34" charset="0"/>
              </a:endParaRPr>
            </a:p>
          </p:txBody>
        </p:sp>
        <p:sp>
          <p:nvSpPr>
            <p:cNvPr id="140" name="Rectangle 139"/>
            <p:cNvSpPr>
              <a:spLocks noChangeArrowheads="1"/>
            </p:cNvSpPr>
            <p:nvPr/>
          </p:nvSpPr>
          <p:spPr bwMode="auto">
            <a:xfrm>
              <a:off x="4671777" y="5080681"/>
              <a:ext cx="1003480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dirty="0">
                  <a:ln>
                    <a:noFill/>
                  </a:ln>
                  <a:solidFill>
                    <a:srgbClr val="232153"/>
                  </a:solidFill>
                  <a:effectLst/>
                  <a:latin typeface="Franklin Gothic Demi" panose="020B0703020102020204" pitchFamily="34" charset="0"/>
                </a:rPr>
                <a:t>Proficiency</a:t>
              </a:r>
            </a:p>
          </p:txBody>
        </p:sp>
        <p:sp>
          <p:nvSpPr>
            <p:cNvPr id="141" name="Rectangle 140"/>
            <p:cNvSpPr>
              <a:spLocks noChangeArrowheads="1"/>
            </p:cNvSpPr>
            <p:nvPr/>
          </p:nvSpPr>
          <p:spPr bwMode="auto">
            <a:xfrm rot="16200000">
              <a:off x="1318983" y="2620090"/>
              <a:ext cx="471860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dirty="0">
                  <a:ln>
                    <a:noFill/>
                  </a:ln>
                  <a:solidFill>
                    <a:srgbClr val="232153"/>
                  </a:solidFill>
                  <a:effectLst/>
                  <a:latin typeface="Franklin Gothic Demi" panose="020B0703020102020204" pitchFamily="34" charset="0"/>
                </a:rPr>
                <a:t>Topic</a:t>
              </a:r>
            </a:p>
          </p:txBody>
        </p:sp>
        <p:sp>
          <p:nvSpPr>
            <p:cNvPr id="143" name="Rectangle 142"/>
            <p:cNvSpPr>
              <a:spLocks noChangeArrowheads="1"/>
            </p:cNvSpPr>
            <p:nvPr/>
          </p:nvSpPr>
          <p:spPr bwMode="auto">
            <a:xfrm>
              <a:off x="8132790" y="3595054"/>
              <a:ext cx="97784" cy="2000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300" b="0" i="0" u="none" strike="noStrike" cap="none" normalizeH="0" baseline="0" dirty="0">
                  <a:ln>
                    <a:noFill/>
                  </a:ln>
                  <a:solidFill>
                    <a:srgbClr val="232153"/>
                  </a:solidFill>
                  <a:effectLst/>
                  <a:latin typeface="Franklin Gothic Book" panose="020B0503020102020204" pitchFamily="34" charset="0"/>
                </a:rPr>
                <a:t>0</a:t>
              </a: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rgbClr val="232153"/>
                </a:solidFill>
                <a:effectLst/>
                <a:latin typeface="Franklin Gothic Book" panose="020B0503020102020204" pitchFamily="34" charset="0"/>
              </a:endParaRPr>
            </a:p>
          </p:txBody>
        </p:sp>
        <p:sp>
          <p:nvSpPr>
            <p:cNvPr id="144" name="Rectangle 143"/>
            <p:cNvSpPr>
              <a:spLocks noChangeArrowheads="1"/>
            </p:cNvSpPr>
            <p:nvPr/>
          </p:nvSpPr>
          <p:spPr bwMode="auto">
            <a:xfrm>
              <a:off x="8132790" y="3287160"/>
              <a:ext cx="97784" cy="2000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300" b="0" i="0" u="none" strike="noStrike" cap="none" normalizeH="0" baseline="0" dirty="0">
                  <a:ln>
                    <a:noFill/>
                  </a:ln>
                  <a:solidFill>
                    <a:srgbClr val="232153"/>
                  </a:solidFill>
                  <a:effectLst/>
                  <a:latin typeface="Franklin Gothic Book" panose="020B0503020102020204" pitchFamily="34" charset="0"/>
                </a:rPr>
                <a:t>4</a:t>
              </a: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rgbClr val="232153"/>
                </a:solidFill>
                <a:effectLst/>
                <a:latin typeface="Franklin Gothic Book" panose="020B0503020102020204" pitchFamily="34" charset="0"/>
              </a:endParaRPr>
            </a:p>
          </p:txBody>
        </p:sp>
        <p:sp>
          <p:nvSpPr>
            <p:cNvPr id="145" name="Rectangle 144"/>
            <p:cNvSpPr>
              <a:spLocks noChangeArrowheads="1"/>
            </p:cNvSpPr>
            <p:nvPr/>
          </p:nvSpPr>
          <p:spPr bwMode="auto">
            <a:xfrm>
              <a:off x="8132790" y="2979266"/>
              <a:ext cx="97784" cy="2000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300" b="0" i="0" u="none" strike="noStrike" cap="none" normalizeH="0" baseline="0" dirty="0">
                  <a:ln>
                    <a:noFill/>
                  </a:ln>
                  <a:solidFill>
                    <a:srgbClr val="232153"/>
                  </a:solidFill>
                  <a:effectLst/>
                  <a:latin typeface="Franklin Gothic Book" panose="020B0503020102020204" pitchFamily="34" charset="0"/>
                </a:rPr>
                <a:t>8</a:t>
              </a: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rgbClr val="232153"/>
                </a:solidFill>
                <a:effectLst/>
                <a:latin typeface="Franklin Gothic Book" panose="020B0503020102020204" pitchFamily="34" charset="0"/>
              </a:endParaRPr>
            </a:p>
          </p:txBody>
        </p:sp>
        <p:sp>
          <p:nvSpPr>
            <p:cNvPr id="146" name="Rectangle 145"/>
            <p:cNvSpPr>
              <a:spLocks noChangeArrowheads="1"/>
            </p:cNvSpPr>
            <p:nvPr/>
          </p:nvSpPr>
          <p:spPr bwMode="auto">
            <a:xfrm>
              <a:off x="8132790" y="2671372"/>
              <a:ext cx="195566" cy="2000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300" b="0" i="0" u="none" strike="noStrike" cap="none" normalizeH="0" baseline="0" dirty="0">
                  <a:ln>
                    <a:noFill/>
                  </a:ln>
                  <a:solidFill>
                    <a:srgbClr val="232153"/>
                  </a:solidFill>
                  <a:effectLst/>
                  <a:latin typeface="Franklin Gothic Book" panose="020B0503020102020204" pitchFamily="34" charset="0"/>
                </a:rPr>
                <a:t>12</a:t>
              </a: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rgbClr val="232153"/>
                </a:solidFill>
                <a:effectLst/>
                <a:latin typeface="Franklin Gothic Book" panose="020B0503020102020204" pitchFamily="34" charset="0"/>
              </a:endParaRPr>
            </a:p>
          </p:txBody>
        </p:sp>
        <p:sp>
          <p:nvSpPr>
            <p:cNvPr id="147" name="Rectangle 146"/>
            <p:cNvSpPr>
              <a:spLocks noChangeArrowheads="1"/>
            </p:cNvSpPr>
            <p:nvPr/>
          </p:nvSpPr>
          <p:spPr bwMode="auto">
            <a:xfrm>
              <a:off x="8132790" y="2363478"/>
              <a:ext cx="189860" cy="2000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300" b="0" i="0" u="none" strike="noStrike" cap="none" normalizeH="0" baseline="0" dirty="0">
                  <a:ln>
                    <a:noFill/>
                  </a:ln>
                  <a:solidFill>
                    <a:srgbClr val="232153"/>
                  </a:solidFill>
                  <a:effectLst/>
                  <a:latin typeface="Franklin Gothic Book" panose="020B0503020102020204" pitchFamily="34" charset="0"/>
                </a:rPr>
                <a:t>16</a:t>
              </a: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rgbClr val="232153"/>
                </a:solidFill>
                <a:effectLst/>
                <a:latin typeface="Franklin Gothic Book" panose="020B0503020102020204" pitchFamily="34" charset="0"/>
              </a:endParaRPr>
            </a:p>
          </p:txBody>
        </p:sp>
        <p:sp>
          <p:nvSpPr>
            <p:cNvPr id="148" name="Rectangle 147"/>
            <p:cNvSpPr>
              <a:spLocks noChangeArrowheads="1"/>
            </p:cNvSpPr>
            <p:nvPr/>
          </p:nvSpPr>
          <p:spPr bwMode="auto">
            <a:xfrm>
              <a:off x="8132790" y="2051247"/>
              <a:ext cx="533800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dirty="0">
                  <a:ln>
                    <a:noFill/>
                  </a:ln>
                  <a:solidFill>
                    <a:srgbClr val="232153"/>
                  </a:solidFill>
                  <a:effectLst/>
                  <a:latin typeface="Franklin Gothic Demi" panose="020B0703020102020204" pitchFamily="34" charset="0"/>
                </a:rPr>
                <a:t>Count</a:t>
              </a:r>
            </a:p>
          </p:txBody>
        </p:sp>
        <p:pic>
          <p:nvPicPr>
            <p:cNvPr id="159" name="Picture 15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21327" y="2373312"/>
              <a:ext cx="269054" cy="1330325"/>
            </a:xfrm>
            <a:prstGeom prst="rect">
              <a:avLst/>
            </a:prstGeom>
          </p:spPr>
        </p:pic>
      </p:grpSp>
      <p:grpSp>
        <p:nvGrpSpPr>
          <p:cNvPr id="157" name="Group 156"/>
          <p:cNvGrpSpPr/>
          <p:nvPr/>
        </p:nvGrpSpPr>
        <p:grpSpPr>
          <a:xfrm>
            <a:off x="301847" y="242937"/>
            <a:ext cx="43181" cy="324000"/>
            <a:chOff x="828535" y="1813758"/>
            <a:chExt cx="43181" cy="378000"/>
          </a:xfrm>
        </p:grpSpPr>
        <p:cxnSp>
          <p:nvCxnSpPr>
            <p:cNvPr id="158" name="Straight Connector 157"/>
            <p:cNvCxnSpPr/>
            <p:nvPr/>
          </p:nvCxnSpPr>
          <p:spPr>
            <a:xfrm>
              <a:off x="871716" y="1813758"/>
              <a:ext cx="0" cy="378000"/>
            </a:xfrm>
            <a:prstGeom prst="line">
              <a:avLst/>
            </a:prstGeom>
            <a:ln w="28575">
              <a:solidFill>
                <a:srgbClr val="F3C93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/>
            <p:cNvCxnSpPr/>
            <p:nvPr/>
          </p:nvCxnSpPr>
          <p:spPr>
            <a:xfrm>
              <a:off x="828535" y="1813758"/>
              <a:ext cx="0" cy="378000"/>
            </a:xfrm>
            <a:prstGeom prst="line">
              <a:avLst/>
            </a:prstGeom>
            <a:ln w="12700">
              <a:solidFill>
                <a:srgbClr val="23215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1" name="TextBox 160"/>
          <p:cNvSpPr txBox="1"/>
          <p:nvPr/>
        </p:nvSpPr>
        <p:spPr>
          <a:xfrm>
            <a:off x="420769" y="212577"/>
            <a:ext cx="2606547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900" dirty="0">
                <a:solidFill>
                  <a:srgbClr val="232153"/>
                </a:solidFill>
                <a:latin typeface="Franklin Gothic Medium" panose="020B0603020102020204" pitchFamily="34" charset="0"/>
              </a:rPr>
              <a:t>Pre-course </a:t>
            </a:r>
            <a:r>
              <a:rPr lang="en-IN" sz="1900" dirty="0">
                <a:solidFill>
                  <a:srgbClr val="232153"/>
                </a:solidFill>
                <a:latin typeface="Franklin Gothic Book" panose="020B0503020102020204" pitchFamily="34" charset="0"/>
              </a:rPr>
              <a:t>assessment</a:t>
            </a:r>
          </a:p>
        </p:txBody>
      </p:sp>
    </p:spTree>
    <p:extLst>
      <p:ext uri="{BB962C8B-B14F-4D97-AF65-F5344CB8AC3E}">
        <p14:creationId xmlns:p14="http://schemas.microsoft.com/office/powerpoint/2010/main" val="3999676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1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4771" y="855878"/>
            <a:ext cx="5778681" cy="3798289"/>
          </a:xfrm>
          <a:prstGeom prst="rect">
            <a:avLst/>
          </a:prstGeom>
        </p:spPr>
      </p:pic>
      <p:grpSp>
        <p:nvGrpSpPr>
          <p:cNvPr id="25" name="Group 24"/>
          <p:cNvGrpSpPr/>
          <p:nvPr/>
        </p:nvGrpSpPr>
        <p:grpSpPr>
          <a:xfrm>
            <a:off x="301847" y="242937"/>
            <a:ext cx="43181" cy="324000"/>
            <a:chOff x="828535" y="1813758"/>
            <a:chExt cx="43181" cy="378000"/>
          </a:xfrm>
        </p:grpSpPr>
        <p:cxnSp>
          <p:nvCxnSpPr>
            <p:cNvPr id="26" name="Straight Connector 25"/>
            <p:cNvCxnSpPr/>
            <p:nvPr/>
          </p:nvCxnSpPr>
          <p:spPr>
            <a:xfrm>
              <a:off x="871716" y="1813758"/>
              <a:ext cx="0" cy="378000"/>
            </a:xfrm>
            <a:prstGeom prst="line">
              <a:avLst/>
            </a:prstGeom>
            <a:ln w="28575">
              <a:solidFill>
                <a:srgbClr val="F3C93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828535" y="1813758"/>
              <a:ext cx="0" cy="378000"/>
            </a:xfrm>
            <a:prstGeom prst="line">
              <a:avLst/>
            </a:prstGeom>
            <a:ln w="12700">
              <a:solidFill>
                <a:srgbClr val="23215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TextBox 27"/>
          <p:cNvSpPr txBox="1"/>
          <p:nvPr/>
        </p:nvSpPr>
        <p:spPr>
          <a:xfrm>
            <a:off x="420769" y="212577"/>
            <a:ext cx="985976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900" dirty="0">
                <a:solidFill>
                  <a:srgbClr val="232153"/>
                </a:solidFill>
                <a:latin typeface="Franklin Gothic Medium" panose="020B0603020102020204" pitchFamily="34" charset="0"/>
              </a:rPr>
              <a:t>Agenda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261901" y="1386181"/>
            <a:ext cx="3232107" cy="2773078"/>
            <a:chOff x="345028" y="1665790"/>
            <a:chExt cx="3232107" cy="2773078"/>
          </a:xfrm>
        </p:grpSpPr>
        <p:sp>
          <p:nvSpPr>
            <p:cNvPr id="3" name="Rounded Rectangle 2"/>
            <p:cNvSpPr/>
            <p:nvPr/>
          </p:nvSpPr>
          <p:spPr>
            <a:xfrm>
              <a:off x="509181" y="2564239"/>
              <a:ext cx="1868260" cy="334973"/>
            </a:xfrm>
            <a:prstGeom prst="roundRect">
              <a:avLst>
                <a:gd name="adj" fmla="val 12963"/>
              </a:avLst>
            </a:prstGeom>
            <a:solidFill>
              <a:srgbClr val="FCBA37"/>
            </a:solidFill>
            <a:ln>
              <a:noFill/>
            </a:ln>
            <a:effectLst>
              <a:outerShdw blurRad="508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rgbClr val="FF7127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04548" y="2054900"/>
              <a:ext cx="213052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44000" indent="-171450">
                <a:buFont typeface="Wingdings" panose="05000000000000000000" pitchFamily="2" charset="2"/>
                <a:buChar char="§"/>
              </a:pPr>
              <a:r>
                <a:rPr lang="en-IN" sz="1200" dirty="0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Importing data formats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04548" y="2282094"/>
              <a:ext cx="307258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44000" indent="-171450">
                <a:buFont typeface="Wingdings" panose="05000000000000000000" pitchFamily="2" charset="2"/>
                <a:buChar char="§"/>
              </a:pPr>
              <a:r>
                <a:rPr lang="en-IN" sz="1200" dirty="0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Clean and process data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04548" y="2580270"/>
              <a:ext cx="192475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44000" indent="-171450">
                <a:buFont typeface="Wingdings" panose="05000000000000000000" pitchFamily="2" charset="2"/>
                <a:buChar char="§"/>
              </a:pPr>
              <a:r>
                <a:rPr lang="en-IN" sz="1400" dirty="0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Introduction to </a:t>
              </a:r>
              <a:r>
                <a:rPr lang="en-IN" sz="1400" dirty="0" err="1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dplyr</a:t>
              </a:r>
              <a:endParaRPr lang="en-IN" sz="1400" dirty="0">
                <a:solidFill>
                  <a:srgbClr val="232153"/>
                </a:solidFill>
                <a:latin typeface="Franklin Gothic Book" panose="020B0503020102020204" pitchFamily="34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04548" y="2915004"/>
              <a:ext cx="307258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44000" indent="-171450">
                <a:buFont typeface="Wingdings" panose="05000000000000000000" pitchFamily="2" charset="2"/>
                <a:buChar char="§"/>
              </a:pPr>
              <a:r>
                <a:rPr lang="en-IN" sz="1200" dirty="0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Data merging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04548" y="3132019"/>
              <a:ext cx="240467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44000" indent="-171450">
                <a:buFont typeface="Wingdings" panose="05000000000000000000" pitchFamily="2" charset="2"/>
                <a:buChar char="§"/>
              </a:pPr>
              <a:r>
                <a:rPr lang="en-US" sz="1200" dirty="0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Visualize data with ggplot2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04549" y="1829298"/>
              <a:ext cx="1872892" cy="276999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marL="144000" indent="-171450">
                <a:buFont typeface="Wingdings" panose="05000000000000000000" pitchFamily="2" charset="2"/>
                <a:buChar char="§"/>
              </a:pPr>
              <a:r>
                <a:rPr lang="en-IN" sz="1200" dirty="0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Basic programming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04548" y="3350254"/>
              <a:ext cx="240467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44000" indent="-171450">
                <a:buFont typeface="Wingdings" panose="05000000000000000000" pitchFamily="2" charset="2"/>
                <a:buChar char="§"/>
              </a:pPr>
              <a:r>
                <a:rPr lang="en-US" sz="1200" dirty="0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Shiny interactive visualizations (time permitting)</a:t>
              </a: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20769" y="2941378"/>
              <a:ext cx="2825820" cy="1497490"/>
            </a:xfrm>
            <a:prstGeom prst="rect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345028" y="1665790"/>
              <a:ext cx="2825820" cy="871491"/>
            </a:xfrm>
            <a:prstGeom prst="rect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3070980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144963" y="2219991"/>
            <a:ext cx="14473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dirty="0">
                <a:solidFill>
                  <a:srgbClr val="232153"/>
                </a:solidFill>
                <a:latin typeface="Franklin Gothic Book" panose="020B0503020102020204" pitchFamily="34" charset="0"/>
              </a:rPr>
              <a:t>Welcome to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144962" y="2552778"/>
            <a:ext cx="356798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100" dirty="0">
                <a:solidFill>
                  <a:srgbClr val="232153"/>
                </a:solidFill>
                <a:latin typeface="Franklin Gothic Medium" panose="020B0603020102020204" pitchFamily="34" charset="0"/>
              </a:rPr>
              <a:t>Data Wrangling with </a:t>
            </a:r>
            <a:r>
              <a:rPr lang="en-IN" sz="2100" dirty="0" err="1">
                <a:solidFill>
                  <a:srgbClr val="232153"/>
                </a:solidFill>
                <a:latin typeface="Franklin Gothic Medium" panose="020B0603020102020204" pitchFamily="34" charset="0"/>
              </a:rPr>
              <a:t>dplyr</a:t>
            </a:r>
            <a:endParaRPr lang="en-IN" sz="2100" dirty="0">
              <a:solidFill>
                <a:srgbClr val="232153"/>
              </a:solidFill>
              <a:latin typeface="Franklin Gothic Medium" panose="020B0603020102020204" pitchFamily="34" charset="0"/>
            </a:endParaRPr>
          </a:p>
          <a:p>
            <a:endParaRPr lang="en-IN" sz="2100" dirty="0">
              <a:solidFill>
                <a:srgbClr val="232153"/>
              </a:solidFill>
              <a:latin typeface="Franklin Gothic Medium" panose="020B06030201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580" y="815319"/>
            <a:ext cx="5323167" cy="3792231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6061436" y="2213246"/>
            <a:ext cx="0" cy="720000"/>
          </a:xfrm>
          <a:prstGeom prst="line">
            <a:avLst/>
          </a:prstGeom>
          <a:ln w="28575">
            <a:solidFill>
              <a:srgbClr val="F3C9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6015051" y="2213246"/>
            <a:ext cx="0" cy="720000"/>
          </a:xfrm>
          <a:prstGeom prst="line">
            <a:avLst/>
          </a:prstGeom>
          <a:ln w="12700">
            <a:solidFill>
              <a:srgbClr val="2321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7947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75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500"/>
                            </p:stCondLst>
                            <p:childTnLst>
                              <p:par>
                                <p:cTn id="16" presetID="2" presetClass="entr" presetSubtype="2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2" presetClass="entr" presetSubtype="2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421298" y="1547829"/>
            <a:ext cx="37483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232153"/>
                </a:solidFill>
                <a:latin typeface="Franklin Gothic Book" panose="020B0503020102020204" pitchFamily="34" charset="0"/>
              </a:rPr>
              <a:t>By the end of this module, you will be able to: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1402" y="778346"/>
            <a:ext cx="4504576" cy="424601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77993" y="1824828"/>
            <a:ext cx="406292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en-US" sz="1200" dirty="0">
                <a:latin typeface="Franklin Gothic Book" panose="020B0503020102020204" pitchFamily="34" charset="0"/>
              </a:rPr>
              <a:t>Effectively use R’s pipe %&gt;% syntax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dirty="0">
                <a:latin typeface="Franklin Gothic Book" panose="020B0503020102020204" pitchFamily="34" charset="0"/>
              </a:rPr>
              <a:t>Learn </a:t>
            </a:r>
            <a:r>
              <a:rPr lang="en-US" sz="1200" dirty="0" err="1">
                <a:latin typeface="Franklin Gothic Book" panose="020B0503020102020204" pitchFamily="34" charset="0"/>
              </a:rPr>
              <a:t>dplyr's</a:t>
            </a:r>
            <a:r>
              <a:rPr lang="en-US" sz="1200" dirty="0">
                <a:latin typeface="Franklin Gothic Book" panose="020B0503020102020204" pitchFamily="34" charset="0"/>
              </a:rPr>
              <a:t> grammar for data manipulation using the following functions:</a:t>
            </a:r>
          </a:p>
          <a:p>
            <a:pPr marL="636124" lvl="1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Franklin Gothic Book" panose="020B0503020102020204" pitchFamily="34" charset="0"/>
              </a:rPr>
              <a:t>filter</a:t>
            </a:r>
          </a:p>
          <a:p>
            <a:pPr marL="636124" lvl="1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Franklin Gothic Book" panose="020B0503020102020204" pitchFamily="34" charset="0"/>
              </a:rPr>
              <a:t>select</a:t>
            </a:r>
          </a:p>
          <a:p>
            <a:pPr marL="636124" lvl="1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Franklin Gothic Book" panose="020B0503020102020204" pitchFamily="34" charset="0"/>
              </a:rPr>
              <a:t>mutate</a:t>
            </a:r>
          </a:p>
          <a:p>
            <a:pPr marL="636124" lvl="1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Franklin Gothic Book" panose="020B0503020102020204" pitchFamily="34" charset="0"/>
              </a:rPr>
              <a:t>arrange</a:t>
            </a:r>
          </a:p>
          <a:p>
            <a:pPr marL="636124" lvl="1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Franklin Gothic Book" panose="020B0503020102020204" pitchFamily="34" charset="0"/>
              </a:rPr>
              <a:t>summarize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301847" y="242937"/>
            <a:ext cx="43181" cy="324000"/>
            <a:chOff x="828535" y="1813758"/>
            <a:chExt cx="43181" cy="378000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871716" y="1813758"/>
              <a:ext cx="0" cy="378000"/>
            </a:xfrm>
            <a:prstGeom prst="line">
              <a:avLst/>
            </a:prstGeom>
            <a:ln w="28575">
              <a:solidFill>
                <a:srgbClr val="F3C93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828535" y="1813758"/>
              <a:ext cx="0" cy="378000"/>
            </a:xfrm>
            <a:prstGeom prst="line">
              <a:avLst/>
            </a:prstGeom>
            <a:ln w="12700">
              <a:solidFill>
                <a:srgbClr val="23215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/>
          <p:cNvSpPr txBox="1"/>
          <p:nvPr/>
        </p:nvSpPr>
        <p:spPr>
          <a:xfrm>
            <a:off x="420769" y="212577"/>
            <a:ext cx="3050322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900" dirty="0">
                <a:solidFill>
                  <a:srgbClr val="232153"/>
                </a:solidFill>
                <a:latin typeface="Franklin Gothic Medium" panose="020B0603020102020204" pitchFamily="34" charset="0"/>
              </a:rPr>
              <a:t>Module Learning </a:t>
            </a:r>
            <a:r>
              <a:rPr lang="en-IN" sz="1900" dirty="0">
                <a:solidFill>
                  <a:srgbClr val="232153"/>
                </a:solidFill>
                <a:latin typeface="Franklin Gothic Book" panose="020B0503020102020204" pitchFamily="34" charset="0"/>
              </a:rPr>
              <a:t>Objectives</a:t>
            </a:r>
          </a:p>
        </p:txBody>
      </p:sp>
    </p:spTree>
    <p:extLst>
      <p:ext uri="{BB962C8B-B14F-4D97-AF65-F5344CB8AC3E}">
        <p14:creationId xmlns:p14="http://schemas.microsoft.com/office/powerpoint/2010/main" val="3714770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2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85A90433-3031-4B4C-A1FF-8412EAD870C7}"/>
              </a:ext>
            </a:extLst>
          </p:cNvPr>
          <p:cNvSpPr/>
          <p:nvPr/>
        </p:nvSpPr>
        <p:spPr>
          <a:xfrm>
            <a:off x="7524749" y="510425"/>
            <a:ext cx="1906853" cy="4450080"/>
          </a:xfrm>
          <a:prstGeom prst="rect">
            <a:avLst/>
          </a:prstGeom>
          <a:solidFill>
            <a:schemeClr val="bg1">
              <a:lumMod val="75000"/>
              <a:alpha val="7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85B5A544-4DCD-40CC-BB74-E4F60B9560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1077759"/>
              </p:ext>
            </p:extLst>
          </p:nvPr>
        </p:nvGraphicFramePr>
        <p:xfrm>
          <a:off x="5599417" y="510425"/>
          <a:ext cx="3832184" cy="4450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8046">
                  <a:extLst>
                    <a:ext uri="{9D8B030D-6E8A-4147-A177-3AD203B41FA5}">
                      <a16:colId xmlns:a16="http://schemas.microsoft.com/office/drawing/2014/main" val="3216899819"/>
                    </a:ext>
                  </a:extLst>
                </a:gridCol>
                <a:gridCol w="958046">
                  <a:extLst>
                    <a:ext uri="{9D8B030D-6E8A-4147-A177-3AD203B41FA5}">
                      <a16:colId xmlns:a16="http://schemas.microsoft.com/office/drawing/2014/main" val="3612087269"/>
                    </a:ext>
                  </a:extLst>
                </a:gridCol>
                <a:gridCol w="958046">
                  <a:extLst>
                    <a:ext uri="{9D8B030D-6E8A-4147-A177-3AD203B41FA5}">
                      <a16:colId xmlns:a16="http://schemas.microsoft.com/office/drawing/2014/main" val="3168415742"/>
                    </a:ext>
                  </a:extLst>
                </a:gridCol>
                <a:gridCol w="958046">
                  <a:extLst>
                    <a:ext uri="{9D8B030D-6E8A-4147-A177-3AD203B41FA5}">
                      <a16:colId xmlns:a16="http://schemas.microsoft.com/office/drawing/2014/main" val="42124870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1"/>
                          </a:solidFill>
                          <a:latin typeface="Franklin Gothic Book" panose="020B0503020102020204" pitchFamily="34" charset="0"/>
                        </a:rPr>
                        <a:t>Cost</a:t>
                      </a:r>
                    </a:p>
                  </a:txBody>
                  <a:tcPr>
                    <a:solidFill>
                      <a:srgbClr val="23215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1"/>
                          </a:solidFill>
                          <a:latin typeface="Franklin Gothic Book" panose="020B0503020102020204" pitchFamily="34" charset="0"/>
                        </a:rPr>
                        <a:t>Employee</a:t>
                      </a:r>
                    </a:p>
                  </a:txBody>
                  <a:tcPr>
                    <a:solidFill>
                      <a:srgbClr val="23215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1"/>
                          </a:solidFill>
                          <a:latin typeface="Franklin Gothic Book" panose="020B0503020102020204" pitchFamily="34" charset="0"/>
                        </a:rPr>
                        <a:t>Type</a:t>
                      </a:r>
                    </a:p>
                  </a:txBody>
                  <a:tcPr>
                    <a:solidFill>
                      <a:srgbClr val="23215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1"/>
                          </a:solidFill>
                          <a:latin typeface="Franklin Gothic Book" panose="020B0503020102020204" pitchFamily="34" charset="0"/>
                        </a:rPr>
                        <a:t>Available</a:t>
                      </a:r>
                    </a:p>
                  </a:txBody>
                  <a:tcPr>
                    <a:solidFill>
                      <a:srgbClr val="23215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40370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232153"/>
                          </a:solidFill>
                          <a:latin typeface="Franklin Gothic Book" panose="020B0503020102020204" pitchFamily="34" charset="0"/>
                        </a:rPr>
                        <a:t>$19.10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232153"/>
                          </a:solidFill>
                          <a:latin typeface="Franklin Gothic Book" panose="020B0503020102020204" pitchFamily="34" charset="0"/>
                        </a:rPr>
                        <a:t>Pat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232153"/>
                          </a:solidFill>
                          <a:latin typeface="Franklin Gothic Book" panose="020B0503020102020204" pitchFamily="34" charset="0"/>
                        </a:rPr>
                        <a:t>Front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232153"/>
                          </a:solidFill>
                          <a:latin typeface="Franklin Gothic Book" panose="020B0503020102020204" pitchFamily="34" charset="0"/>
                        </a:rPr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2800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232153"/>
                          </a:solidFill>
                          <a:latin typeface="Franklin Gothic Book" panose="020B0503020102020204" pitchFamily="34" charset="0"/>
                        </a:rPr>
                        <a:t>$5.40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232153"/>
                          </a:solidFill>
                          <a:latin typeface="Franklin Gothic Book" panose="020B0503020102020204" pitchFamily="34" charset="0"/>
                        </a:rPr>
                        <a:t>Bob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232153"/>
                          </a:solidFill>
                          <a:latin typeface="Franklin Gothic Book" panose="020B0503020102020204" pitchFamily="34" charset="0"/>
                        </a:rPr>
                        <a:t>Back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232153"/>
                          </a:solidFill>
                          <a:latin typeface="Franklin Gothic Book" panose="020B0503020102020204" pitchFamily="34" charset="0"/>
                        </a:rPr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52939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232153"/>
                          </a:solidFill>
                          <a:latin typeface="Franklin Gothic Book" panose="020B0503020102020204" pitchFamily="34" charset="0"/>
                        </a:rPr>
                        <a:t>$7.30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232153"/>
                          </a:solidFill>
                          <a:latin typeface="Franklin Gothic Book" panose="020B0503020102020204" pitchFamily="34" charset="0"/>
                        </a:rPr>
                        <a:t>Tina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232153"/>
                          </a:solidFill>
                          <a:latin typeface="Franklin Gothic Book" panose="020B0503020102020204" pitchFamily="34" charset="0"/>
                        </a:rPr>
                        <a:t>Front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232153"/>
                          </a:solidFill>
                          <a:latin typeface="Franklin Gothic Book" panose="020B0503020102020204" pitchFamily="34" charset="0"/>
                        </a:rPr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08454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232153"/>
                          </a:solidFill>
                          <a:latin typeface="Franklin Gothic Book" panose="020B0503020102020204" pitchFamily="34" charset="0"/>
                        </a:rPr>
                        <a:t>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232153"/>
                          </a:solidFill>
                          <a:latin typeface="Franklin Gothic Book" panose="020B0503020102020204" pitchFamily="34" charset="0"/>
                        </a:rPr>
                        <a:t>Bob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232153"/>
                          </a:solidFill>
                          <a:latin typeface="Franklin Gothic Book" panose="020B0503020102020204" pitchFamily="34" charset="0"/>
                        </a:rPr>
                        <a:t>Front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232153"/>
                          </a:solidFill>
                          <a:latin typeface="Franklin Gothic Book" panose="020B0503020102020204" pitchFamily="34" charset="0"/>
                        </a:rPr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03314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232153"/>
                          </a:solidFill>
                          <a:latin typeface="Franklin Gothic Book" panose="020B0503020102020204" pitchFamily="34" charset="0"/>
                        </a:rPr>
                        <a:t>$2.18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232153"/>
                          </a:solidFill>
                          <a:latin typeface="Franklin Gothic Book" panose="020B0503020102020204" pitchFamily="34" charset="0"/>
                        </a:rPr>
                        <a:t>Tina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232153"/>
                          </a:solidFill>
                          <a:latin typeface="Franklin Gothic Book" panose="020B0503020102020204" pitchFamily="34" charset="0"/>
                        </a:rPr>
                        <a:t>Front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232153"/>
                          </a:solidFill>
                          <a:latin typeface="Franklin Gothic Book" panose="020B0503020102020204" pitchFamily="34" charset="0"/>
                        </a:rPr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54264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232153"/>
                          </a:solidFill>
                          <a:latin typeface="Franklin Gothic Book" panose="020B0503020102020204" pitchFamily="34" charset="0"/>
                        </a:rPr>
                        <a:t>$105.47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232153"/>
                          </a:solidFill>
                          <a:latin typeface="Franklin Gothic Book" panose="020B0503020102020204" pitchFamily="34" charset="0"/>
                        </a:rPr>
                        <a:t>Pat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232153"/>
                          </a:solidFill>
                          <a:latin typeface="Franklin Gothic Book" panose="020B0503020102020204" pitchFamily="34" charset="0"/>
                        </a:rPr>
                        <a:t>Back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232153"/>
                          </a:solidFill>
                          <a:latin typeface="Franklin Gothic Book" panose="020B0503020102020204" pitchFamily="34" charset="0"/>
                        </a:rPr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69031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232153"/>
                          </a:solidFill>
                          <a:latin typeface="Franklin Gothic Book" panose="020B0503020102020204" pitchFamily="34" charset="0"/>
                        </a:rPr>
                        <a:t>$657.32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232153"/>
                          </a:solidFill>
                          <a:latin typeface="Franklin Gothic Book" panose="020B0503020102020204" pitchFamily="34" charset="0"/>
                        </a:rPr>
                        <a:t>Tina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232153"/>
                          </a:solidFill>
                          <a:latin typeface="Franklin Gothic Book" panose="020B0503020102020204" pitchFamily="34" charset="0"/>
                        </a:rPr>
                        <a:t>Back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232153"/>
                          </a:solidFill>
                          <a:latin typeface="Franklin Gothic Book" panose="020B0503020102020204" pitchFamily="34" charset="0"/>
                        </a:rPr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57760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232153"/>
                          </a:solidFill>
                          <a:latin typeface="Franklin Gothic Book" panose="020B0503020102020204" pitchFamily="34" charset="0"/>
                        </a:rPr>
                        <a:t>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232153"/>
                          </a:solidFill>
                          <a:latin typeface="Franklin Gothic Book" panose="020B0503020102020204" pitchFamily="34" charset="0"/>
                        </a:rPr>
                        <a:t>Bob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232153"/>
                          </a:solidFill>
                          <a:latin typeface="Franklin Gothic Book" panose="020B0503020102020204" pitchFamily="34" charset="0"/>
                        </a:rPr>
                        <a:t>Front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232153"/>
                          </a:solidFill>
                          <a:latin typeface="Franklin Gothic Book" panose="020B0503020102020204" pitchFamily="34" charset="0"/>
                        </a:rPr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5183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232153"/>
                          </a:solidFill>
                          <a:latin typeface="Franklin Gothic Book" panose="020B0503020102020204" pitchFamily="34" charset="0"/>
                        </a:rPr>
                        <a:t>$981.02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232153"/>
                          </a:solidFill>
                          <a:latin typeface="Franklin Gothic Book" panose="020B0503020102020204" pitchFamily="34" charset="0"/>
                        </a:rPr>
                        <a:t>Jill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232153"/>
                          </a:solidFill>
                          <a:latin typeface="Franklin Gothic Book" panose="020B0503020102020204" pitchFamily="34" charset="0"/>
                        </a:rPr>
                        <a:t>Back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232153"/>
                          </a:solidFill>
                          <a:latin typeface="Franklin Gothic Book" panose="020B0503020102020204" pitchFamily="34" charset="0"/>
                        </a:rPr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39814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232153"/>
                          </a:solidFill>
                          <a:latin typeface="Franklin Gothic Book" panose="020B0503020102020204" pitchFamily="34" charset="0"/>
                        </a:rPr>
                        <a:t>$5.06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232153"/>
                          </a:solidFill>
                          <a:latin typeface="Franklin Gothic Book" panose="020B0503020102020204" pitchFamily="34" charset="0"/>
                        </a:rPr>
                        <a:t>Jill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232153"/>
                          </a:solidFill>
                          <a:latin typeface="Franklin Gothic Book" panose="020B0503020102020204" pitchFamily="34" charset="0"/>
                        </a:rPr>
                        <a:t>Back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232153"/>
                          </a:solidFill>
                          <a:latin typeface="Franklin Gothic Book" panose="020B0503020102020204" pitchFamily="34" charset="0"/>
                        </a:rPr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22500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232153"/>
                          </a:solidFill>
                          <a:latin typeface="Franklin Gothic Book" panose="020B0503020102020204" pitchFamily="34" charset="0"/>
                        </a:rPr>
                        <a:t>$52.43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232153"/>
                          </a:solidFill>
                          <a:latin typeface="Franklin Gothic Book" panose="020B0503020102020204" pitchFamily="34" charset="0"/>
                        </a:rPr>
                        <a:t>Jill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232153"/>
                          </a:solidFill>
                          <a:latin typeface="Franklin Gothic Book" panose="020B0503020102020204" pitchFamily="34" charset="0"/>
                        </a:rPr>
                        <a:t>Back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232153"/>
                          </a:solidFill>
                          <a:latin typeface="Franklin Gothic Book" panose="020B0503020102020204" pitchFamily="34" charset="0"/>
                        </a:rPr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20603"/>
                  </a:ext>
                </a:extLst>
              </a:tr>
            </a:tbl>
          </a:graphicData>
        </a:graphic>
      </p:graphicFrame>
      <p:graphicFrame>
        <p:nvGraphicFramePr>
          <p:cNvPr id="52" name="Table 2">
            <a:extLst>
              <a:ext uri="{FF2B5EF4-FFF2-40B4-BE49-F238E27FC236}">
                <a16:creationId xmlns:a16="http://schemas.microsoft.com/office/drawing/2014/main" id="{EA1FFB94-D1C5-4106-B4DC-98E3C95CF4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2443745"/>
              </p:ext>
            </p:extLst>
          </p:nvPr>
        </p:nvGraphicFramePr>
        <p:xfrm>
          <a:off x="6562789" y="508600"/>
          <a:ext cx="1916092" cy="4450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8046">
                  <a:extLst>
                    <a:ext uri="{9D8B030D-6E8A-4147-A177-3AD203B41FA5}">
                      <a16:colId xmlns:a16="http://schemas.microsoft.com/office/drawing/2014/main" val="937920674"/>
                    </a:ext>
                  </a:extLst>
                </a:gridCol>
                <a:gridCol w="958046">
                  <a:extLst>
                    <a:ext uri="{9D8B030D-6E8A-4147-A177-3AD203B41FA5}">
                      <a16:colId xmlns:a16="http://schemas.microsoft.com/office/drawing/2014/main" val="32168998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1"/>
                          </a:solidFill>
                          <a:latin typeface="Franklin Gothic Book" panose="020B0503020102020204" pitchFamily="34" charset="0"/>
                        </a:rPr>
                        <a:t>Employee</a:t>
                      </a:r>
                    </a:p>
                  </a:txBody>
                  <a:tcPr>
                    <a:solidFill>
                      <a:srgbClr val="23215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1"/>
                          </a:solidFill>
                          <a:latin typeface="Franklin Gothic Book" panose="020B0503020102020204" pitchFamily="34" charset="0"/>
                        </a:rPr>
                        <a:t>Type</a:t>
                      </a:r>
                    </a:p>
                  </a:txBody>
                  <a:tcPr>
                    <a:solidFill>
                      <a:srgbClr val="23215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40370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232153"/>
                          </a:solidFill>
                          <a:latin typeface="Franklin Gothic Book" panose="020B0503020102020204" pitchFamily="34" charset="0"/>
                        </a:rPr>
                        <a:t>Pat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232153"/>
                          </a:solidFill>
                          <a:latin typeface="Franklin Gothic Book" panose="020B0503020102020204" pitchFamily="34" charset="0"/>
                        </a:rPr>
                        <a:t>Front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2800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232153"/>
                          </a:solidFill>
                          <a:latin typeface="Franklin Gothic Book" panose="020B0503020102020204" pitchFamily="34" charset="0"/>
                        </a:rPr>
                        <a:t>Bob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232153"/>
                          </a:solidFill>
                          <a:latin typeface="Franklin Gothic Book" panose="020B0503020102020204" pitchFamily="34" charset="0"/>
                        </a:rPr>
                        <a:t>Back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52939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232153"/>
                          </a:solidFill>
                          <a:latin typeface="Franklin Gothic Book" panose="020B0503020102020204" pitchFamily="34" charset="0"/>
                        </a:rPr>
                        <a:t>Tina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232153"/>
                          </a:solidFill>
                          <a:latin typeface="Franklin Gothic Book" panose="020B0503020102020204" pitchFamily="34" charset="0"/>
                        </a:rPr>
                        <a:t>Front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08454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232153"/>
                          </a:solidFill>
                          <a:latin typeface="Franklin Gothic Book" panose="020B0503020102020204" pitchFamily="34" charset="0"/>
                        </a:rPr>
                        <a:t>Bob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232153"/>
                          </a:solidFill>
                          <a:latin typeface="Franklin Gothic Book" panose="020B0503020102020204" pitchFamily="34" charset="0"/>
                        </a:rPr>
                        <a:t>Front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03314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232153"/>
                          </a:solidFill>
                          <a:latin typeface="Franklin Gothic Book" panose="020B0503020102020204" pitchFamily="34" charset="0"/>
                        </a:rPr>
                        <a:t>Tina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232153"/>
                          </a:solidFill>
                          <a:latin typeface="Franklin Gothic Book" panose="020B0503020102020204" pitchFamily="34" charset="0"/>
                        </a:rPr>
                        <a:t>Front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54264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232153"/>
                          </a:solidFill>
                          <a:latin typeface="Franklin Gothic Book" panose="020B0503020102020204" pitchFamily="34" charset="0"/>
                        </a:rPr>
                        <a:t>Pat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232153"/>
                          </a:solidFill>
                          <a:latin typeface="Franklin Gothic Book" panose="020B0503020102020204" pitchFamily="34" charset="0"/>
                        </a:rPr>
                        <a:t>Back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69031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232153"/>
                          </a:solidFill>
                          <a:latin typeface="Franklin Gothic Book" panose="020B0503020102020204" pitchFamily="34" charset="0"/>
                        </a:rPr>
                        <a:t>Tina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232153"/>
                          </a:solidFill>
                          <a:latin typeface="Franklin Gothic Book" panose="020B0503020102020204" pitchFamily="34" charset="0"/>
                        </a:rPr>
                        <a:t>Back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57760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232153"/>
                          </a:solidFill>
                          <a:latin typeface="Franklin Gothic Book" panose="020B0503020102020204" pitchFamily="34" charset="0"/>
                        </a:rPr>
                        <a:t>Bob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232153"/>
                          </a:solidFill>
                          <a:latin typeface="Franklin Gothic Book" panose="020B0503020102020204" pitchFamily="34" charset="0"/>
                        </a:rPr>
                        <a:t>Front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5183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232153"/>
                          </a:solidFill>
                          <a:latin typeface="Franklin Gothic Book" panose="020B0503020102020204" pitchFamily="34" charset="0"/>
                        </a:rPr>
                        <a:t>Jill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232153"/>
                          </a:solidFill>
                          <a:latin typeface="Franklin Gothic Book" panose="020B0503020102020204" pitchFamily="34" charset="0"/>
                        </a:rPr>
                        <a:t>Back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39814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232153"/>
                          </a:solidFill>
                          <a:latin typeface="Franklin Gothic Book" panose="020B0503020102020204" pitchFamily="34" charset="0"/>
                        </a:rPr>
                        <a:t>Jill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232153"/>
                          </a:solidFill>
                          <a:latin typeface="Franklin Gothic Book" panose="020B0503020102020204" pitchFamily="34" charset="0"/>
                        </a:rPr>
                        <a:t>Back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22500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232153"/>
                          </a:solidFill>
                          <a:latin typeface="Franklin Gothic Book" panose="020B0503020102020204" pitchFamily="34" charset="0"/>
                        </a:rPr>
                        <a:t>Jill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232153"/>
                          </a:solidFill>
                          <a:latin typeface="Franklin Gothic Book" panose="020B0503020102020204" pitchFamily="34" charset="0"/>
                        </a:rPr>
                        <a:t>Back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20603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C9A177F-E3FF-42B5-BC5B-1F759926D9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5225315"/>
              </p:ext>
            </p:extLst>
          </p:nvPr>
        </p:nvGraphicFramePr>
        <p:xfrm>
          <a:off x="8477976" y="510607"/>
          <a:ext cx="958046" cy="4450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8046">
                  <a:extLst>
                    <a:ext uri="{9D8B030D-6E8A-4147-A177-3AD203B41FA5}">
                      <a16:colId xmlns:a16="http://schemas.microsoft.com/office/drawing/2014/main" val="15441743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1"/>
                          </a:solidFill>
                          <a:latin typeface="Franklin Gothic Book" panose="020B0503020102020204" pitchFamily="34" charset="0"/>
                        </a:rPr>
                        <a:t>Available</a:t>
                      </a:r>
                    </a:p>
                  </a:txBody>
                  <a:tcPr>
                    <a:solidFill>
                      <a:srgbClr val="23215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74712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232153"/>
                          </a:solidFill>
                          <a:latin typeface="Franklin Gothic Book" panose="020B0503020102020204" pitchFamily="34" charset="0"/>
                        </a:rPr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14299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232153"/>
                          </a:solidFill>
                          <a:latin typeface="Franklin Gothic Book" panose="020B0503020102020204" pitchFamily="34" charset="0"/>
                        </a:rPr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54016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232153"/>
                          </a:solidFill>
                          <a:latin typeface="Franklin Gothic Book" panose="020B0503020102020204" pitchFamily="34" charset="0"/>
                        </a:rPr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24810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232153"/>
                          </a:solidFill>
                          <a:latin typeface="Franklin Gothic Book" panose="020B0503020102020204" pitchFamily="34" charset="0"/>
                        </a:rPr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06914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232153"/>
                          </a:solidFill>
                          <a:latin typeface="Franklin Gothic Book" panose="020B0503020102020204" pitchFamily="34" charset="0"/>
                        </a:rPr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12366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232153"/>
                          </a:solidFill>
                          <a:latin typeface="Franklin Gothic Book" panose="020B0503020102020204" pitchFamily="34" charset="0"/>
                        </a:rPr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06539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232153"/>
                          </a:solidFill>
                          <a:latin typeface="Franklin Gothic Book" panose="020B0503020102020204" pitchFamily="34" charset="0"/>
                        </a:rPr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16191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232153"/>
                          </a:solidFill>
                          <a:latin typeface="Franklin Gothic Book" panose="020B0503020102020204" pitchFamily="34" charset="0"/>
                        </a:rPr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79876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232153"/>
                          </a:solidFill>
                          <a:latin typeface="Franklin Gothic Book" panose="020B0503020102020204" pitchFamily="34" charset="0"/>
                        </a:rPr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23730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232153"/>
                          </a:solidFill>
                          <a:latin typeface="Franklin Gothic Book" panose="020B0503020102020204" pitchFamily="34" charset="0"/>
                        </a:rPr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43282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232153"/>
                          </a:solidFill>
                          <a:latin typeface="Franklin Gothic Book" panose="020B0503020102020204" pitchFamily="34" charset="0"/>
                        </a:rPr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2232535"/>
                  </a:ext>
                </a:extLst>
              </a:tr>
            </a:tbl>
          </a:graphicData>
        </a:graphic>
      </p:graphicFrame>
      <p:sp>
        <p:nvSpPr>
          <p:cNvPr id="47" name="Rectangle 46">
            <a:extLst>
              <a:ext uri="{FF2B5EF4-FFF2-40B4-BE49-F238E27FC236}">
                <a16:creationId xmlns:a16="http://schemas.microsoft.com/office/drawing/2014/main" id="{061E0E99-3412-4089-9B7A-681C41BFB6DE}"/>
              </a:ext>
            </a:extLst>
          </p:cNvPr>
          <p:cNvSpPr/>
          <p:nvPr/>
        </p:nvSpPr>
        <p:spPr>
          <a:xfrm>
            <a:off x="5584975" y="516000"/>
            <a:ext cx="950724" cy="4450080"/>
          </a:xfrm>
          <a:prstGeom prst="rect">
            <a:avLst/>
          </a:prstGeom>
          <a:solidFill>
            <a:schemeClr val="bg1">
              <a:lumMod val="75000"/>
              <a:alpha val="7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Franklin Gothic Book" panose="020B0503020102020204" pitchFamily="34" charset="0"/>
            </a:endParaRPr>
          </a:p>
        </p:txBody>
      </p:sp>
      <p:graphicFrame>
        <p:nvGraphicFramePr>
          <p:cNvPr id="53" name="Table 2">
            <a:extLst>
              <a:ext uri="{FF2B5EF4-FFF2-40B4-BE49-F238E27FC236}">
                <a16:creationId xmlns:a16="http://schemas.microsoft.com/office/drawing/2014/main" id="{E8EE4218-FF42-4F0A-B4B8-EBA608F536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8184652"/>
              </p:ext>
            </p:extLst>
          </p:nvPr>
        </p:nvGraphicFramePr>
        <p:xfrm>
          <a:off x="5605027" y="510607"/>
          <a:ext cx="958046" cy="4450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8046">
                  <a:extLst>
                    <a:ext uri="{9D8B030D-6E8A-4147-A177-3AD203B41FA5}">
                      <a16:colId xmlns:a16="http://schemas.microsoft.com/office/drawing/2014/main" val="32168998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1"/>
                          </a:solidFill>
                          <a:latin typeface="Franklin Gothic Book" panose="020B0503020102020204" pitchFamily="34" charset="0"/>
                        </a:rPr>
                        <a:t>Cost</a:t>
                      </a:r>
                    </a:p>
                  </a:txBody>
                  <a:tcPr>
                    <a:solidFill>
                      <a:srgbClr val="23215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40370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232153"/>
                          </a:solidFill>
                          <a:latin typeface="Franklin Gothic Book" panose="020B0503020102020204" pitchFamily="34" charset="0"/>
                        </a:rPr>
                        <a:t>$19.10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2800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232153"/>
                          </a:solidFill>
                          <a:latin typeface="Franklin Gothic Book" panose="020B0503020102020204" pitchFamily="34" charset="0"/>
                        </a:rPr>
                        <a:t>$5.40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52939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232153"/>
                          </a:solidFill>
                          <a:latin typeface="Franklin Gothic Book" panose="020B0503020102020204" pitchFamily="34" charset="0"/>
                        </a:rPr>
                        <a:t>$7.30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08454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232153"/>
                          </a:solidFill>
                          <a:latin typeface="Franklin Gothic Book" panose="020B0503020102020204" pitchFamily="34" charset="0"/>
                        </a:rPr>
                        <a:t>NA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03314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232153"/>
                          </a:solidFill>
                          <a:latin typeface="Franklin Gothic Book" panose="020B0503020102020204" pitchFamily="34" charset="0"/>
                        </a:rPr>
                        <a:t>$2.18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54264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232153"/>
                          </a:solidFill>
                          <a:latin typeface="Franklin Gothic Book" panose="020B0503020102020204" pitchFamily="34" charset="0"/>
                        </a:rPr>
                        <a:t>$105.47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69031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232153"/>
                          </a:solidFill>
                          <a:latin typeface="Franklin Gothic Book" panose="020B0503020102020204" pitchFamily="34" charset="0"/>
                        </a:rPr>
                        <a:t>$657.32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57760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232153"/>
                          </a:solidFill>
                          <a:latin typeface="Franklin Gothic Book" panose="020B0503020102020204" pitchFamily="34" charset="0"/>
                        </a:rPr>
                        <a:t>NA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5183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232153"/>
                          </a:solidFill>
                          <a:latin typeface="Franklin Gothic Book" panose="020B0503020102020204" pitchFamily="34" charset="0"/>
                        </a:rPr>
                        <a:t>$981.02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39814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232153"/>
                          </a:solidFill>
                          <a:latin typeface="Franklin Gothic Book" panose="020B0503020102020204" pitchFamily="34" charset="0"/>
                        </a:rPr>
                        <a:t>$5.06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22500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232153"/>
                          </a:solidFill>
                          <a:latin typeface="Franklin Gothic Book" panose="020B0503020102020204" pitchFamily="34" charset="0"/>
                        </a:rPr>
                        <a:t>$52.43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20603"/>
                  </a:ext>
                </a:extLst>
              </a:tr>
            </a:tbl>
          </a:graphicData>
        </a:graphic>
      </p:graphicFrame>
      <p:graphicFrame>
        <p:nvGraphicFramePr>
          <p:cNvPr id="54" name="Table 53">
            <a:extLst>
              <a:ext uri="{FF2B5EF4-FFF2-40B4-BE49-F238E27FC236}">
                <a16:creationId xmlns:a16="http://schemas.microsoft.com/office/drawing/2014/main" id="{CAEE0B58-9A85-4C1E-8B70-201DACF6F0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796734"/>
              </p:ext>
            </p:extLst>
          </p:nvPr>
        </p:nvGraphicFramePr>
        <p:xfrm>
          <a:off x="4634678" y="508537"/>
          <a:ext cx="958046" cy="4450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8046">
                  <a:extLst>
                    <a:ext uri="{9D8B030D-6E8A-4147-A177-3AD203B41FA5}">
                      <a16:colId xmlns:a16="http://schemas.microsoft.com/office/drawing/2014/main" val="15441743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1"/>
                          </a:solidFill>
                          <a:latin typeface="Franklin Gothic Book" panose="020B0503020102020204" pitchFamily="34" charset="0"/>
                        </a:rPr>
                        <a:t>Cost (</a:t>
                      </a:r>
                      <a:r>
                        <a:rPr lang="en-US" sz="1400" dirty="0" err="1">
                          <a:solidFill>
                            <a:schemeClr val="bg1"/>
                          </a:solidFill>
                          <a:latin typeface="Franklin Gothic Book" panose="020B0503020102020204" pitchFamily="34" charset="0"/>
                        </a:rPr>
                        <a:t>hds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latin typeface="Franklin Gothic Book" panose="020B0503020102020204" pitchFamily="34" charset="0"/>
                        </a:rPr>
                        <a:t>)</a:t>
                      </a:r>
                    </a:p>
                  </a:txBody>
                  <a:tcPr>
                    <a:solidFill>
                      <a:srgbClr val="23215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74712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232153"/>
                          </a:solidFill>
                          <a:latin typeface="Franklin Gothic Book" panose="020B0503020102020204" pitchFamily="34" charset="0"/>
                        </a:rPr>
                        <a:t>$0.191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14299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232153"/>
                          </a:solidFill>
                          <a:latin typeface="Franklin Gothic Book" panose="020B0503020102020204" pitchFamily="34" charset="0"/>
                        </a:rPr>
                        <a:t>$0.054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54016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232153"/>
                          </a:solidFill>
                          <a:latin typeface="Franklin Gothic Book" panose="020B0503020102020204" pitchFamily="34" charset="0"/>
                        </a:rPr>
                        <a:t>$0.073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24810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232153"/>
                          </a:solidFill>
                          <a:latin typeface="Franklin Gothic Book" panose="020B0503020102020204" pitchFamily="34" charset="0"/>
                        </a:rPr>
                        <a:t>NA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06914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232153"/>
                          </a:solidFill>
                          <a:latin typeface="Franklin Gothic Book" panose="020B0503020102020204" pitchFamily="34" charset="0"/>
                        </a:rPr>
                        <a:t>$0.0218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12366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232153"/>
                          </a:solidFill>
                          <a:latin typeface="Franklin Gothic Book" panose="020B0503020102020204" pitchFamily="34" charset="0"/>
                        </a:rPr>
                        <a:t>$1.0547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06539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232153"/>
                          </a:solidFill>
                          <a:latin typeface="Franklin Gothic Book" panose="020B0503020102020204" pitchFamily="34" charset="0"/>
                        </a:rPr>
                        <a:t>$6.5732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16191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232153"/>
                          </a:solidFill>
                          <a:latin typeface="Franklin Gothic Book" panose="020B0503020102020204" pitchFamily="34" charset="0"/>
                        </a:rPr>
                        <a:t>NA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79876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232153"/>
                          </a:solidFill>
                          <a:latin typeface="Franklin Gothic Book" panose="020B0503020102020204" pitchFamily="34" charset="0"/>
                        </a:rPr>
                        <a:t>$9.8102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23730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232153"/>
                          </a:solidFill>
                          <a:latin typeface="Franklin Gothic Book" panose="020B0503020102020204" pitchFamily="34" charset="0"/>
                        </a:rPr>
                        <a:t>$0.0506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43282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232153"/>
                          </a:solidFill>
                          <a:latin typeface="Franklin Gothic Book" panose="020B0503020102020204" pitchFamily="34" charset="0"/>
                        </a:rPr>
                        <a:t>$0.5243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2232535"/>
                  </a:ext>
                </a:extLst>
              </a:tr>
            </a:tbl>
          </a:graphicData>
        </a:graphic>
      </p:graphicFrame>
      <p:grpSp>
        <p:nvGrpSpPr>
          <p:cNvPr id="19" name="Group 18"/>
          <p:cNvGrpSpPr/>
          <p:nvPr/>
        </p:nvGrpSpPr>
        <p:grpSpPr>
          <a:xfrm>
            <a:off x="301847" y="242937"/>
            <a:ext cx="43181" cy="324000"/>
            <a:chOff x="828535" y="1813758"/>
            <a:chExt cx="43181" cy="378000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871716" y="1813758"/>
              <a:ext cx="0" cy="378000"/>
            </a:xfrm>
            <a:prstGeom prst="line">
              <a:avLst/>
            </a:prstGeom>
            <a:ln w="28575">
              <a:solidFill>
                <a:srgbClr val="F3C93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828535" y="1813758"/>
              <a:ext cx="0" cy="378000"/>
            </a:xfrm>
            <a:prstGeom prst="line">
              <a:avLst/>
            </a:prstGeom>
            <a:ln w="12700">
              <a:solidFill>
                <a:srgbClr val="23215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/>
          <p:cNvSpPr txBox="1"/>
          <p:nvPr/>
        </p:nvSpPr>
        <p:spPr>
          <a:xfrm>
            <a:off x="420769" y="212577"/>
            <a:ext cx="2260234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900" dirty="0">
                <a:solidFill>
                  <a:srgbClr val="232153"/>
                </a:solidFill>
                <a:latin typeface="Franklin Gothic Medium" panose="020B0603020102020204" pitchFamily="34" charset="0"/>
              </a:rPr>
              <a:t>Introduction </a:t>
            </a:r>
            <a:r>
              <a:rPr lang="en-IN" sz="1900" dirty="0">
                <a:solidFill>
                  <a:srgbClr val="232153"/>
                </a:solidFill>
                <a:latin typeface="Franklin Gothic Book" panose="020B0503020102020204" pitchFamily="34" charset="0"/>
              </a:rPr>
              <a:t>to </a:t>
            </a:r>
            <a:r>
              <a:rPr lang="en-IN" sz="1900" dirty="0" err="1">
                <a:solidFill>
                  <a:srgbClr val="232153"/>
                </a:solidFill>
                <a:latin typeface="Franklin Gothic Book" panose="020B0503020102020204" pitchFamily="34" charset="0"/>
                <a:cs typeface="Courier New" panose="02070309020205020404" pitchFamily="49" charset="0"/>
              </a:rPr>
              <a:t>dplyr</a:t>
            </a:r>
            <a:endParaRPr lang="en-IN" sz="1900" dirty="0">
              <a:solidFill>
                <a:srgbClr val="232153"/>
              </a:solidFill>
              <a:latin typeface="Franklin Gothic Book" panose="020B0503020102020204" pitchFamily="34" charset="0"/>
              <a:cs typeface="Courier New" panose="02070309020205020404" pitchFamily="49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D16208C-8EDE-469F-B154-970C55EABEC3}"/>
              </a:ext>
            </a:extLst>
          </p:cNvPr>
          <p:cNvSpPr txBox="1"/>
          <p:nvPr/>
        </p:nvSpPr>
        <p:spPr>
          <a:xfrm>
            <a:off x="421200" y="1549543"/>
            <a:ext cx="27181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4000" indent="-171450">
              <a:buSzPct val="100000"/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232153"/>
                </a:solidFill>
                <a:latin typeface="Franklin Gothic Book" panose="020B0503020102020204" pitchFamily="34" charset="0"/>
              </a:rPr>
              <a:t>Filter the data: filter()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74F3464-52CC-4162-9A9C-2BBF585185E6}"/>
              </a:ext>
            </a:extLst>
          </p:cNvPr>
          <p:cNvSpPr txBox="1"/>
          <p:nvPr/>
        </p:nvSpPr>
        <p:spPr>
          <a:xfrm>
            <a:off x="421200" y="2092757"/>
            <a:ext cx="271817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44000" indent="-171450">
              <a:buSzPct val="100000"/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232153"/>
                </a:solidFill>
                <a:latin typeface="Franklin Gothic Book" panose="020B0503020102020204" pitchFamily="34" charset="0"/>
              </a:rPr>
              <a:t>Select a subset: select()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FA713F6-6D4B-4823-B349-A55C0A444215}"/>
              </a:ext>
            </a:extLst>
          </p:cNvPr>
          <p:cNvSpPr txBox="1"/>
          <p:nvPr/>
        </p:nvSpPr>
        <p:spPr>
          <a:xfrm>
            <a:off x="421200" y="2363170"/>
            <a:ext cx="294142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44000" indent="-171450">
              <a:buSzPct val="100000"/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232153"/>
                </a:solidFill>
                <a:latin typeface="Franklin Gothic Book" panose="020B0503020102020204" pitchFamily="34" charset="0"/>
              </a:rPr>
              <a:t>Apply functions: mutate()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EB964C0-FBB3-4BC4-888D-40DF6CEF1793}"/>
              </a:ext>
            </a:extLst>
          </p:cNvPr>
          <p:cNvSpPr txBox="1"/>
          <p:nvPr/>
        </p:nvSpPr>
        <p:spPr>
          <a:xfrm>
            <a:off x="421200" y="2637983"/>
            <a:ext cx="294142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44000" indent="-171450">
              <a:buSzPct val="100000"/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232153"/>
                </a:solidFill>
                <a:latin typeface="Franklin Gothic Book" panose="020B0503020102020204" pitchFamily="34" charset="0"/>
              </a:rPr>
              <a:t>Arrange groups: arrange()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ABB0090-4DD7-46E6-A85D-6FAB9660C955}"/>
              </a:ext>
            </a:extLst>
          </p:cNvPr>
          <p:cNvSpPr txBox="1"/>
          <p:nvPr/>
        </p:nvSpPr>
        <p:spPr>
          <a:xfrm>
            <a:off x="421200" y="1822102"/>
            <a:ext cx="317365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44000" indent="-171450">
              <a:buSzPct val="100000"/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232153"/>
                </a:solidFill>
                <a:latin typeface="Franklin Gothic Book" panose="020B0503020102020204" pitchFamily="34" charset="0"/>
              </a:rPr>
              <a:t>Establish groups: </a:t>
            </a:r>
            <a:r>
              <a:rPr lang="en-US" sz="1600" dirty="0" err="1">
                <a:solidFill>
                  <a:srgbClr val="232153"/>
                </a:solidFill>
                <a:latin typeface="Franklin Gothic Book" panose="020B0503020102020204" pitchFamily="34" charset="0"/>
              </a:rPr>
              <a:t>group_by</a:t>
            </a:r>
            <a:r>
              <a:rPr lang="en-US" sz="1600" dirty="0">
                <a:solidFill>
                  <a:srgbClr val="232153"/>
                </a:solidFill>
                <a:latin typeface="Franklin Gothic Book" panose="020B0503020102020204" pitchFamily="34" charset="0"/>
              </a:rPr>
              <a:t>()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71BD5B8-F67B-449F-9DE7-C3D745F8BE52}"/>
              </a:ext>
            </a:extLst>
          </p:cNvPr>
          <p:cNvSpPr txBox="1"/>
          <p:nvPr/>
        </p:nvSpPr>
        <p:spPr>
          <a:xfrm>
            <a:off x="421200" y="2912798"/>
            <a:ext cx="400097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44000" indent="-171450">
              <a:buSzPct val="100000"/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232153"/>
                </a:solidFill>
                <a:latin typeface="Franklin Gothic Book" panose="020B0503020102020204" pitchFamily="34" charset="0"/>
              </a:rPr>
              <a:t>Make summarizations: </a:t>
            </a:r>
            <a:r>
              <a:rPr lang="en-US" sz="1600" dirty="0" err="1">
                <a:solidFill>
                  <a:srgbClr val="232153"/>
                </a:solidFill>
                <a:latin typeface="Franklin Gothic Book" panose="020B0503020102020204" pitchFamily="34" charset="0"/>
              </a:rPr>
              <a:t>summarise</a:t>
            </a:r>
            <a:r>
              <a:rPr lang="en-US" sz="1600" dirty="0">
                <a:solidFill>
                  <a:srgbClr val="232153"/>
                </a:solidFill>
                <a:latin typeface="Franklin Gothic Book" panose="020B0503020102020204" pitchFamily="34" charset="0"/>
              </a:rPr>
              <a:t>()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412E4EA-860E-4B74-B1B9-6FCD20218639}"/>
              </a:ext>
            </a:extLst>
          </p:cNvPr>
          <p:cNvSpPr/>
          <p:nvPr/>
        </p:nvSpPr>
        <p:spPr>
          <a:xfrm>
            <a:off x="5599415" y="886312"/>
            <a:ext cx="3830400" cy="342042"/>
          </a:xfrm>
          <a:prstGeom prst="rect">
            <a:avLst/>
          </a:prstGeom>
          <a:solidFill>
            <a:srgbClr val="FF0000">
              <a:alpha val="20000"/>
            </a:srgbClr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rgbClr val="232153"/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838430D-8EC6-4D6D-96F5-16B8C8F161E6}"/>
              </a:ext>
            </a:extLst>
          </p:cNvPr>
          <p:cNvSpPr/>
          <p:nvPr/>
        </p:nvSpPr>
        <p:spPr>
          <a:xfrm>
            <a:off x="5599402" y="2767862"/>
            <a:ext cx="3830400" cy="328751"/>
          </a:xfrm>
          <a:prstGeom prst="rect">
            <a:avLst/>
          </a:prstGeom>
          <a:solidFill>
            <a:srgbClr val="FF0000">
              <a:alpha val="20000"/>
            </a:srgbClr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rgbClr val="232153"/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A797080-0A7E-40CB-BB0C-D0D042E865CD}"/>
              </a:ext>
            </a:extLst>
          </p:cNvPr>
          <p:cNvSpPr/>
          <p:nvPr/>
        </p:nvSpPr>
        <p:spPr>
          <a:xfrm>
            <a:off x="5599414" y="1246013"/>
            <a:ext cx="3844800" cy="1496097"/>
          </a:xfrm>
          <a:prstGeom prst="rect">
            <a:avLst/>
          </a:prstGeom>
          <a:solidFill>
            <a:schemeClr val="bg1">
              <a:lumMod val="75000"/>
              <a:alpha val="7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224E610-8160-4D5D-897B-B8E0F893B2C2}"/>
              </a:ext>
            </a:extLst>
          </p:cNvPr>
          <p:cNvSpPr/>
          <p:nvPr/>
        </p:nvSpPr>
        <p:spPr>
          <a:xfrm>
            <a:off x="5595158" y="3127177"/>
            <a:ext cx="3844800" cy="1850601"/>
          </a:xfrm>
          <a:prstGeom prst="rect">
            <a:avLst/>
          </a:prstGeom>
          <a:solidFill>
            <a:schemeClr val="bg1">
              <a:lumMod val="75000"/>
              <a:alpha val="7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724DE58-A424-413B-8672-27EC2D7514DD}"/>
              </a:ext>
            </a:extLst>
          </p:cNvPr>
          <p:cNvSpPr/>
          <p:nvPr/>
        </p:nvSpPr>
        <p:spPr>
          <a:xfrm>
            <a:off x="5599409" y="1252120"/>
            <a:ext cx="3830400" cy="354503"/>
          </a:xfrm>
          <a:prstGeom prst="rect">
            <a:avLst/>
          </a:prstGeom>
          <a:solidFill>
            <a:schemeClr val="accent1">
              <a:alpha val="2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32E43D3-79B6-4EDD-B50E-C16F66CB016D}"/>
              </a:ext>
            </a:extLst>
          </p:cNvPr>
          <p:cNvSpPr/>
          <p:nvPr/>
        </p:nvSpPr>
        <p:spPr>
          <a:xfrm>
            <a:off x="5599408" y="2019426"/>
            <a:ext cx="3830400" cy="345322"/>
          </a:xfrm>
          <a:prstGeom prst="rect">
            <a:avLst/>
          </a:prstGeom>
          <a:solidFill>
            <a:schemeClr val="accent1">
              <a:alpha val="2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64F5AB8D-BBA4-4EF1-9E22-FF3FC22A61E2}"/>
              </a:ext>
            </a:extLst>
          </p:cNvPr>
          <p:cNvSpPr/>
          <p:nvPr/>
        </p:nvSpPr>
        <p:spPr>
          <a:xfrm>
            <a:off x="5599407" y="3497096"/>
            <a:ext cx="3830394" cy="341212"/>
          </a:xfrm>
          <a:prstGeom prst="rect">
            <a:avLst/>
          </a:prstGeom>
          <a:solidFill>
            <a:schemeClr val="accent1">
              <a:alpha val="2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5DC7063-032E-4F4D-AEB3-5C92A49A36EF}"/>
              </a:ext>
            </a:extLst>
          </p:cNvPr>
          <p:cNvSpPr/>
          <p:nvPr/>
        </p:nvSpPr>
        <p:spPr>
          <a:xfrm>
            <a:off x="5599402" y="1639040"/>
            <a:ext cx="3830400" cy="354503"/>
          </a:xfrm>
          <a:prstGeom prst="rect">
            <a:avLst/>
          </a:prstGeom>
          <a:solidFill>
            <a:schemeClr val="accent4">
              <a:alpha val="20000"/>
            </a:schemeClr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5FD4A3BF-C1C4-4366-9644-702F9993AB53}"/>
              </a:ext>
            </a:extLst>
          </p:cNvPr>
          <p:cNvSpPr/>
          <p:nvPr/>
        </p:nvSpPr>
        <p:spPr>
          <a:xfrm>
            <a:off x="5599402" y="2390500"/>
            <a:ext cx="3830400" cy="354503"/>
          </a:xfrm>
          <a:prstGeom prst="rect">
            <a:avLst/>
          </a:prstGeom>
          <a:solidFill>
            <a:schemeClr val="accent4">
              <a:alpha val="20000"/>
            </a:schemeClr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61A008CF-F9E9-41C6-A389-F2B51496FF5C}"/>
              </a:ext>
            </a:extLst>
          </p:cNvPr>
          <p:cNvSpPr/>
          <p:nvPr/>
        </p:nvSpPr>
        <p:spPr>
          <a:xfrm>
            <a:off x="5599400" y="3119603"/>
            <a:ext cx="3830401" cy="354503"/>
          </a:xfrm>
          <a:prstGeom prst="rect">
            <a:avLst/>
          </a:prstGeom>
          <a:solidFill>
            <a:schemeClr val="accent4">
              <a:alpha val="20000"/>
            </a:schemeClr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7502DEF8-A8B9-4830-A9D3-B17C5E811E96}"/>
              </a:ext>
            </a:extLst>
          </p:cNvPr>
          <p:cNvSpPr/>
          <p:nvPr/>
        </p:nvSpPr>
        <p:spPr>
          <a:xfrm>
            <a:off x="5599401" y="3862235"/>
            <a:ext cx="3830400" cy="1087017"/>
          </a:xfrm>
          <a:prstGeom prst="rect">
            <a:avLst/>
          </a:prstGeom>
          <a:solidFill>
            <a:schemeClr val="accent6">
              <a:alpha val="20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4C3F33BF-77DE-457C-AB71-EF248ACE4704}"/>
              </a:ext>
            </a:extLst>
          </p:cNvPr>
          <p:cNvSpPr/>
          <p:nvPr/>
        </p:nvSpPr>
        <p:spPr>
          <a:xfrm>
            <a:off x="6534142" y="516667"/>
            <a:ext cx="987228" cy="4435200"/>
          </a:xfrm>
          <a:prstGeom prst="rect">
            <a:avLst/>
          </a:prstGeom>
          <a:noFill/>
          <a:ln w="25400">
            <a:solidFill>
              <a:srgbClr val="2321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Franklin Gothic Book" panose="020B0503020102020204" pitchFamily="34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A0F38CD-C2DC-4F96-9EE6-79BCBE6C3D4D}"/>
              </a:ext>
            </a:extLst>
          </p:cNvPr>
          <p:cNvSpPr/>
          <p:nvPr/>
        </p:nvSpPr>
        <p:spPr>
          <a:xfrm>
            <a:off x="5601929" y="868232"/>
            <a:ext cx="954000" cy="4086000"/>
          </a:xfrm>
          <a:prstGeom prst="rect">
            <a:avLst/>
          </a:prstGeom>
          <a:solidFill>
            <a:srgbClr val="232153">
              <a:alpha val="90000"/>
            </a:srgbClr>
          </a:solidFill>
          <a:ln w="25400">
            <a:solidFill>
              <a:srgbClr val="2321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Franklin Gothic Book" panose="020B0503020102020204" pitchFamily="34" charset="0"/>
              </a:rPr>
              <a:t>Mean = $203.92</a:t>
            </a:r>
          </a:p>
        </p:txBody>
      </p:sp>
    </p:spTree>
    <p:extLst>
      <p:ext uri="{BB962C8B-B14F-4D97-AF65-F5344CB8AC3E}">
        <p14:creationId xmlns:p14="http://schemas.microsoft.com/office/powerpoint/2010/main" val="1623246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7576E-6 -8.62069E-7 L 0.09533 -0.00081 " pathEditMode="relative" rAng="0" ptsTypes="AA">
                                      <p:cBhvr>
                                        <p:cTn id="109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66" y="-54"/>
                                    </p:animMotion>
                                  </p:childTnLst>
                                </p:cTn>
                              </p:par>
                              <p:par>
                                <p:cTn id="11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82828E-6 -2.58621E-7 L -0.1905 -0.00081 " pathEditMode="relative" rAng="0" ptsTypes="AA">
                                      <p:cBhvr>
                                        <p:cTn id="111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533" y="-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48" grpId="1" animBg="1"/>
      <p:bldP spid="47" grpId="0" animBg="1"/>
      <p:bldP spid="47" grpId="1" animBg="1"/>
      <p:bldP spid="22" grpId="0"/>
      <p:bldP spid="28" grpId="0"/>
      <p:bldP spid="29" grpId="0"/>
      <p:bldP spid="30" grpId="0"/>
      <p:bldP spid="31" grpId="0"/>
      <p:bldP spid="32" grpId="0"/>
      <p:bldP spid="33" grpId="0"/>
      <p:bldP spid="34" grpId="0" animBg="1"/>
      <p:bldP spid="34" grpId="1" animBg="1"/>
      <p:bldP spid="35" grpId="0" animBg="1"/>
      <p:bldP spid="35" grpId="1" animBg="1"/>
      <p:bldP spid="36" grpId="0" animBg="1"/>
      <p:bldP spid="36" grpId="1" animBg="1"/>
      <p:bldP spid="37" grpId="0" animBg="1"/>
      <p:bldP spid="37" grpId="1" animBg="1"/>
      <p:bldP spid="38" grpId="0" animBg="1"/>
      <p:bldP spid="38" grpId="1" animBg="1"/>
      <p:bldP spid="38" grpId="2" animBg="1"/>
      <p:bldP spid="39" grpId="0" animBg="1"/>
      <p:bldP spid="39" grpId="1" animBg="1"/>
      <p:bldP spid="40" grpId="0" animBg="1"/>
      <p:bldP spid="40" grpId="1" animBg="1"/>
      <p:bldP spid="41" grpId="0" animBg="1"/>
      <p:bldP spid="41" grpId="1" animBg="1"/>
      <p:bldP spid="42" grpId="0" animBg="1"/>
      <p:bldP spid="42" grpId="1" animBg="1"/>
      <p:bldP spid="43" grpId="0" animBg="1"/>
      <p:bldP spid="43" grpId="1" animBg="1"/>
      <p:bldP spid="44" grpId="0" animBg="1"/>
      <p:bldP spid="44" grpId="1" animBg="1"/>
      <p:bldP spid="46" grpId="0" animBg="1"/>
      <p:bldP spid="46" grpId="1" animBg="1"/>
      <p:bldP spid="49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301847" y="242937"/>
            <a:ext cx="43181" cy="324000"/>
            <a:chOff x="828535" y="1813758"/>
            <a:chExt cx="43181" cy="378000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871716" y="1813758"/>
              <a:ext cx="0" cy="378000"/>
            </a:xfrm>
            <a:prstGeom prst="line">
              <a:avLst/>
            </a:prstGeom>
            <a:ln w="28575">
              <a:solidFill>
                <a:srgbClr val="F3C93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828535" y="1813758"/>
              <a:ext cx="0" cy="378000"/>
            </a:xfrm>
            <a:prstGeom prst="line">
              <a:avLst/>
            </a:prstGeom>
            <a:ln w="12700">
              <a:solidFill>
                <a:srgbClr val="23215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/>
          <p:cNvSpPr txBox="1"/>
          <p:nvPr/>
        </p:nvSpPr>
        <p:spPr>
          <a:xfrm>
            <a:off x="420769" y="212577"/>
            <a:ext cx="2275559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900" dirty="0">
                <a:solidFill>
                  <a:srgbClr val="232153"/>
                </a:solidFill>
                <a:latin typeface="Franklin Gothic Medium" panose="020B0603020102020204" pitchFamily="34" charset="0"/>
              </a:rPr>
              <a:t>Introduction </a:t>
            </a:r>
            <a:r>
              <a:rPr lang="en-IN" sz="1900" dirty="0">
                <a:solidFill>
                  <a:srgbClr val="232153"/>
                </a:solidFill>
                <a:latin typeface="Franklin Gothic Book" panose="020B0503020102020204" pitchFamily="34" charset="0"/>
              </a:rPr>
              <a:t>to </a:t>
            </a:r>
            <a:r>
              <a:rPr lang="en-IN" sz="1900" dirty="0" err="1">
                <a:solidFill>
                  <a:srgbClr val="232153"/>
                </a:solidFill>
                <a:latin typeface="Franklin Gothic Book" panose="020B0503020102020204" pitchFamily="34" charset="0"/>
              </a:rPr>
              <a:t>dplyr</a:t>
            </a:r>
            <a:endParaRPr lang="en-IN" sz="1900" dirty="0">
              <a:solidFill>
                <a:srgbClr val="232153"/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485A2F8D-5645-472F-BFF6-97B3C8774E7A}"/>
              </a:ext>
            </a:extLst>
          </p:cNvPr>
          <p:cNvSpPr txBox="1"/>
          <p:nvPr/>
        </p:nvSpPr>
        <p:spPr>
          <a:xfrm>
            <a:off x="6831450" y="927763"/>
            <a:ext cx="1833914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100000"/>
            </a:pPr>
            <a:r>
              <a:rPr lang="en-US" sz="1600" b="1" dirty="0">
                <a:solidFill>
                  <a:srgbClr val="232153"/>
                </a:solidFill>
                <a:latin typeface="Franklin Gothic Book" panose="020B0503020102020204" pitchFamily="34" charset="0"/>
              </a:rPr>
              <a:t>data %&gt;% </a:t>
            </a:r>
          </a:p>
          <a:p>
            <a:pPr>
              <a:buSzPct val="100000"/>
            </a:pPr>
            <a:endParaRPr lang="en-US" sz="1600" b="1" dirty="0">
              <a:solidFill>
                <a:srgbClr val="232153"/>
              </a:solidFill>
              <a:latin typeface="Franklin Gothic Book" panose="020B0503020102020204" pitchFamily="34" charset="0"/>
            </a:endParaRPr>
          </a:p>
          <a:p>
            <a:pPr>
              <a:buSzPct val="100000"/>
            </a:pPr>
            <a:r>
              <a:rPr lang="en-US" sz="1600" b="1" dirty="0">
                <a:solidFill>
                  <a:srgbClr val="FF0000"/>
                </a:solidFill>
                <a:latin typeface="Franklin Gothic Book" panose="020B0503020102020204" pitchFamily="34" charset="0"/>
              </a:rPr>
              <a:t>filter()</a:t>
            </a:r>
            <a:r>
              <a:rPr lang="en-US" sz="1600" b="1" dirty="0">
                <a:solidFill>
                  <a:srgbClr val="232153"/>
                </a:solidFill>
                <a:latin typeface="Franklin Gothic Book" panose="020B0503020102020204" pitchFamily="34" charset="0"/>
              </a:rPr>
              <a:t> %&gt;%</a:t>
            </a:r>
          </a:p>
          <a:p>
            <a:pPr>
              <a:buSzPct val="100000"/>
            </a:pPr>
            <a:endParaRPr lang="en-US" sz="1600" b="1" dirty="0">
              <a:solidFill>
                <a:srgbClr val="232153"/>
              </a:solidFill>
              <a:latin typeface="Franklin Gothic Book" panose="020B0503020102020204" pitchFamily="34" charset="0"/>
            </a:endParaRPr>
          </a:p>
          <a:p>
            <a:pPr>
              <a:buSzPct val="100000"/>
            </a:pPr>
            <a:r>
              <a:rPr lang="en-US" sz="1600" b="1" dirty="0" err="1">
                <a:solidFill>
                  <a:schemeClr val="accent4"/>
                </a:solidFill>
                <a:latin typeface="Franklin Gothic Book" panose="020B0503020102020204" pitchFamily="34" charset="0"/>
              </a:rPr>
              <a:t>group_by</a:t>
            </a:r>
            <a:r>
              <a:rPr lang="en-US" sz="1600" b="1" dirty="0">
                <a:solidFill>
                  <a:schemeClr val="accent4"/>
                </a:solidFill>
                <a:latin typeface="Franklin Gothic Book" panose="020B0503020102020204" pitchFamily="34" charset="0"/>
              </a:rPr>
              <a:t>()</a:t>
            </a:r>
            <a:r>
              <a:rPr lang="en-US" sz="1600" b="1" dirty="0">
                <a:solidFill>
                  <a:srgbClr val="232153"/>
                </a:solidFill>
                <a:latin typeface="Franklin Gothic Book" panose="020B0503020102020204" pitchFamily="34" charset="0"/>
              </a:rPr>
              <a:t> %&gt;%</a:t>
            </a:r>
          </a:p>
          <a:p>
            <a:pPr>
              <a:buSzPct val="100000"/>
            </a:pPr>
            <a:endParaRPr lang="en-US" sz="1600" b="1" dirty="0">
              <a:solidFill>
                <a:srgbClr val="232153"/>
              </a:solidFill>
              <a:latin typeface="Franklin Gothic Book" panose="020B0503020102020204" pitchFamily="34" charset="0"/>
            </a:endParaRPr>
          </a:p>
          <a:p>
            <a:pPr>
              <a:buSzPct val="100000"/>
            </a:pPr>
            <a:r>
              <a:rPr lang="en-US" sz="1600" b="1" dirty="0">
                <a:solidFill>
                  <a:schemeClr val="accent1"/>
                </a:solidFill>
                <a:latin typeface="Franklin Gothic Book" panose="020B0503020102020204" pitchFamily="34" charset="0"/>
              </a:rPr>
              <a:t>mutate()</a:t>
            </a:r>
            <a:r>
              <a:rPr lang="en-US" sz="1600" b="1" dirty="0">
                <a:solidFill>
                  <a:srgbClr val="232153"/>
                </a:solidFill>
                <a:latin typeface="Franklin Gothic Book" panose="020B0503020102020204" pitchFamily="34" charset="0"/>
              </a:rPr>
              <a:t> %&gt;%</a:t>
            </a:r>
          </a:p>
          <a:p>
            <a:pPr>
              <a:buSzPct val="100000"/>
            </a:pPr>
            <a:endParaRPr lang="en-US" sz="1600" b="1" dirty="0">
              <a:solidFill>
                <a:srgbClr val="232153"/>
              </a:solidFill>
              <a:latin typeface="Franklin Gothic Book" panose="020B0503020102020204" pitchFamily="34" charset="0"/>
            </a:endParaRPr>
          </a:p>
          <a:p>
            <a:pPr>
              <a:buSzPct val="100000"/>
            </a:pPr>
            <a:r>
              <a:rPr lang="en-US" sz="1600" b="1" dirty="0">
                <a:solidFill>
                  <a:srgbClr val="7030A0"/>
                </a:solidFill>
                <a:latin typeface="Franklin Gothic Book" panose="020B0503020102020204" pitchFamily="34" charset="0"/>
              </a:rPr>
              <a:t>arrange()</a:t>
            </a:r>
            <a:r>
              <a:rPr lang="en-US" sz="1600" b="1" dirty="0">
                <a:solidFill>
                  <a:srgbClr val="232153"/>
                </a:solidFill>
                <a:latin typeface="Franklin Gothic Book" panose="020B0503020102020204" pitchFamily="34" charset="0"/>
              </a:rPr>
              <a:t> %&gt;%</a:t>
            </a:r>
          </a:p>
          <a:p>
            <a:pPr>
              <a:buSzPct val="100000"/>
            </a:pPr>
            <a:endParaRPr lang="en-US" sz="1600" b="1" dirty="0">
              <a:solidFill>
                <a:srgbClr val="232153"/>
              </a:solidFill>
              <a:latin typeface="Franklin Gothic Book" panose="020B0503020102020204" pitchFamily="34" charset="0"/>
            </a:endParaRPr>
          </a:p>
          <a:p>
            <a:pPr>
              <a:buSzPct val="100000"/>
            </a:pPr>
            <a:r>
              <a:rPr lang="en-US" sz="1600" b="1" dirty="0" err="1">
                <a:solidFill>
                  <a:schemeClr val="accent2">
                    <a:lumMod val="75000"/>
                  </a:schemeClr>
                </a:solidFill>
                <a:latin typeface="Franklin Gothic Book" panose="020B0503020102020204" pitchFamily="34" charset="0"/>
              </a:rPr>
              <a:t>summarise</a:t>
            </a:r>
            <a:r>
              <a:rPr lang="en-US" sz="1600" b="1" dirty="0">
                <a:solidFill>
                  <a:schemeClr val="accent2">
                    <a:lumMod val="75000"/>
                  </a:schemeClr>
                </a:solidFill>
                <a:latin typeface="Franklin Gothic Book" panose="020B0503020102020204" pitchFamily="34" charset="0"/>
              </a:rPr>
              <a:t>() </a:t>
            </a:r>
            <a:r>
              <a:rPr lang="en-US" sz="1600" b="1" dirty="0">
                <a:solidFill>
                  <a:srgbClr val="232153"/>
                </a:solidFill>
                <a:latin typeface="Franklin Gothic Book" panose="020B0503020102020204" pitchFamily="34" charset="0"/>
              </a:rPr>
              <a:t>%&gt;%</a:t>
            </a:r>
          </a:p>
          <a:p>
            <a:pPr>
              <a:buSzPct val="100000"/>
            </a:pPr>
            <a:endParaRPr lang="en-US" sz="1600" b="1" dirty="0">
              <a:solidFill>
                <a:srgbClr val="232153"/>
              </a:solidFill>
              <a:latin typeface="Franklin Gothic Book" panose="020B0503020102020204" pitchFamily="34" charset="0"/>
            </a:endParaRPr>
          </a:p>
          <a:p>
            <a:pPr>
              <a:buSzPct val="100000"/>
            </a:pPr>
            <a:r>
              <a:rPr lang="en-US" sz="1600" b="1" dirty="0">
                <a:solidFill>
                  <a:schemeClr val="accent6">
                    <a:lumMod val="75000"/>
                  </a:schemeClr>
                </a:solidFill>
                <a:latin typeface="Franklin Gothic Book" panose="020B0503020102020204" pitchFamily="34" charset="0"/>
              </a:rPr>
              <a:t>select()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F01FF189-101D-4BDA-87DC-BFEB105B3D26}"/>
              </a:ext>
            </a:extLst>
          </p:cNvPr>
          <p:cNvSpPr txBox="1"/>
          <p:nvPr/>
        </p:nvSpPr>
        <p:spPr>
          <a:xfrm>
            <a:off x="427808" y="927763"/>
            <a:ext cx="5360206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100000"/>
            </a:pPr>
            <a:r>
              <a:rPr lang="en-US" sz="1600" b="1" dirty="0">
                <a:solidFill>
                  <a:srgbClr val="232153"/>
                </a:solidFill>
                <a:latin typeface="Franklin Gothic Book" panose="020B0503020102020204" pitchFamily="34" charset="0"/>
              </a:rPr>
              <a:t>Using the dataset “data”,</a:t>
            </a:r>
          </a:p>
          <a:p>
            <a:pPr>
              <a:buSzPct val="100000"/>
            </a:pPr>
            <a:endParaRPr lang="en-US" sz="1600" b="1" dirty="0">
              <a:solidFill>
                <a:srgbClr val="232153"/>
              </a:solidFill>
              <a:latin typeface="Franklin Gothic Book" panose="020B0503020102020204" pitchFamily="34" charset="0"/>
            </a:endParaRPr>
          </a:p>
          <a:p>
            <a:pPr>
              <a:buSzPct val="100000"/>
            </a:pPr>
            <a:r>
              <a:rPr lang="en-US" sz="1600" b="1" dirty="0">
                <a:solidFill>
                  <a:srgbClr val="FF0000"/>
                </a:solidFill>
                <a:latin typeface="Franklin Gothic Book" panose="020B0503020102020204" pitchFamily="34" charset="0"/>
              </a:rPr>
              <a:t>filter the data according to a logical argument</a:t>
            </a:r>
            <a:r>
              <a:rPr lang="en-US" sz="1600" b="1" dirty="0">
                <a:solidFill>
                  <a:srgbClr val="232153"/>
                </a:solidFill>
                <a:latin typeface="Franklin Gothic Book" panose="020B0503020102020204" pitchFamily="34" charset="0"/>
              </a:rPr>
              <a:t>, then</a:t>
            </a:r>
          </a:p>
          <a:p>
            <a:pPr>
              <a:buSzPct val="100000"/>
            </a:pPr>
            <a:endParaRPr lang="en-US" sz="1600" b="1" dirty="0">
              <a:solidFill>
                <a:srgbClr val="232153"/>
              </a:solidFill>
              <a:latin typeface="Franklin Gothic Book" panose="020B0503020102020204" pitchFamily="34" charset="0"/>
            </a:endParaRPr>
          </a:p>
          <a:p>
            <a:pPr>
              <a:buSzPct val="100000"/>
            </a:pPr>
            <a:r>
              <a:rPr lang="en-US" sz="1600" b="1" dirty="0">
                <a:solidFill>
                  <a:schemeClr val="accent4"/>
                </a:solidFill>
                <a:latin typeface="Franklin Gothic Book" panose="020B0503020102020204" pitchFamily="34" charset="0"/>
              </a:rPr>
              <a:t>group the data by the unique categories in a column</a:t>
            </a:r>
            <a:r>
              <a:rPr lang="en-US" sz="1600" b="1" dirty="0">
                <a:solidFill>
                  <a:srgbClr val="232153"/>
                </a:solidFill>
                <a:latin typeface="Franklin Gothic Book" panose="020B0503020102020204" pitchFamily="34" charset="0"/>
              </a:rPr>
              <a:t>, then</a:t>
            </a:r>
          </a:p>
          <a:p>
            <a:pPr>
              <a:buSzPct val="100000"/>
            </a:pPr>
            <a:endParaRPr lang="en-US" sz="1600" b="1" dirty="0">
              <a:solidFill>
                <a:srgbClr val="232153"/>
              </a:solidFill>
              <a:latin typeface="Franklin Gothic Book" panose="020B0503020102020204" pitchFamily="34" charset="0"/>
            </a:endParaRPr>
          </a:p>
          <a:p>
            <a:pPr>
              <a:buSzPct val="100000"/>
            </a:pPr>
            <a:r>
              <a:rPr lang="en-US" sz="1600" b="1" dirty="0">
                <a:solidFill>
                  <a:srgbClr val="232153"/>
                </a:solidFill>
                <a:latin typeface="Franklin Gothic Book" panose="020B0503020102020204" pitchFamily="34" charset="0"/>
              </a:rPr>
              <a:t>“</a:t>
            </a:r>
            <a:r>
              <a:rPr lang="en-US" sz="1600" b="1" dirty="0">
                <a:solidFill>
                  <a:schemeClr val="accent1"/>
                </a:solidFill>
                <a:latin typeface="Franklin Gothic Book" panose="020B0503020102020204" pitchFamily="34" charset="0"/>
              </a:rPr>
              <a:t>mutate” the data by adding a new column</a:t>
            </a:r>
            <a:r>
              <a:rPr lang="en-US" sz="1600" b="1" dirty="0">
                <a:solidFill>
                  <a:srgbClr val="232153"/>
                </a:solidFill>
                <a:latin typeface="Franklin Gothic Book" panose="020B0503020102020204" pitchFamily="34" charset="0"/>
              </a:rPr>
              <a:t>, then</a:t>
            </a:r>
          </a:p>
          <a:p>
            <a:pPr>
              <a:buSzPct val="100000"/>
            </a:pPr>
            <a:endParaRPr lang="en-US" sz="1600" b="1" dirty="0">
              <a:solidFill>
                <a:srgbClr val="232153"/>
              </a:solidFill>
              <a:latin typeface="Franklin Gothic Book" panose="020B0503020102020204" pitchFamily="34" charset="0"/>
            </a:endParaRPr>
          </a:p>
          <a:p>
            <a:pPr>
              <a:buSzPct val="100000"/>
            </a:pPr>
            <a:r>
              <a:rPr lang="en-US" sz="1600" b="1" dirty="0">
                <a:solidFill>
                  <a:srgbClr val="7030A0"/>
                </a:solidFill>
                <a:latin typeface="Franklin Gothic Book" panose="020B0503020102020204" pitchFamily="34" charset="0"/>
              </a:rPr>
              <a:t>arrange the columns in a specific order</a:t>
            </a:r>
            <a:r>
              <a:rPr lang="en-US" sz="1600" b="1" dirty="0">
                <a:solidFill>
                  <a:srgbClr val="232153"/>
                </a:solidFill>
                <a:latin typeface="Franklin Gothic Book" panose="020B0503020102020204" pitchFamily="34" charset="0"/>
              </a:rPr>
              <a:t>, then</a:t>
            </a:r>
          </a:p>
          <a:p>
            <a:pPr>
              <a:buSzPct val="100000"/>
            </a:pPr>
            <a:endParaRPr lang="en-US" sz="1600" b="1" dirty="0">
              <a:solidFill>
                <a:srgbClr val="232153"/>
              </a:solidFill>
              <a:latin typeface="Franklin Gothic Book" panose="020B0503020102020204" pitchFamily="34" charset="0"/>
            </a:endParaRPr>
          </a:p>
          <a:p>
            <a:pPr>
              <a:buSzPct val="100000"/>
            </a:pPr>
            <a:r>
              <a:rPr lang="en-US" sz="1600" b="1" dirty="0" err="1">
                <a:solidFill>
                  <a:schemeClr val="accent2">
                    <a:lumMod val="75000"/>
                  </a:schemeClr>
                </a:solidFill>
                <a:latin typeface="Franklin Gothic Book" panose="020B0503020102020204" pitchFamily="34" charset="0"/>
              </a:rPr>
              <a:t>summarise</a:t>
            </a:r>
            <a:r>
              <a:rPr lang="en-US" sz="1600" b="1" dirty="0">
                <a:solidFill>
                  <a:schemeClr val="accent2">
                    <a:lumMod val="75000"/>
                  </a:schemeClr>
                </a:solidFill>
                <a:latin typeface="Franklin Gothic Book" panose="020B0503020102020204" pitchFamily="34" charset="0"/>
              </a:rPr>
              <a:t> specific columns of the data</a:t>
            </a:r>
            <a:r>
              <a:rPr lang="en-US" sz="1600" b="1" dirty="0">
                <a:solidFill>
                  <a:srgbClr val="232153"/>
                </a:solidFill>
                <a:latin typeface="Franklin Gothic Book" panose="020B0503020102020204" pitchFamily="34" charset="0"/>
              </a:rPr>
              <a:t>, and finally</a:t>
            </a:r>
          </a:p>
          <a:p>
            <a:pPr>
              <a:buSzPct val="100000"/>
            </a:pPr>
            <a:endParaRPr lang="en-US" sz="1600" b="1" dirty="0">
              <a:solidFill>
                <a:srgbClr val="002060"/>
              </a:solidFill>
              <a:latin typeface="Franklin Gothic Book" panose="020B0503020102020204" pitchFamily="34" charset="0"/>
            </a:endParaRPr>
          </a:p>
          <a:p>
            <a:pPr>
              <a:buSzPct val="100000"/>
            </a:pPr>
            <a:r>
              <a:rPr lang="en-US" sz="1600" b="1" dirty="0">
                <a:solidFill>
                  <a:schemeClr val="accent6">
                    <a:lumMod val="75000"/>
                  </a:schemeClr>
                </a:solidFill>
                <a:latin typeface="Franklin Gothic Book" panose="020B0503020102020204" pitchFamily="34" charset="0"/>
              </a:rPr>
              <a:t>select a specific column</a:t>
            </a:r>
          </a:p>
        </p:txBody>
      </p:sp>
    </p:spTree>
    <p:extLst>
      <p:ext uri="{BB962C8B-B14F-4D97-AF65-F5344CB8AC3E}">
        <p14:creationId xmlns:p14="http://schemas.microsoft.com/office/powerpoint/2010/main" val="2980337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121" grpId="0"/>
      <p:bldP spid="12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301847" y="242937"/>
            <a:ext cx="43181" cy="324000"/>
            <a:chOff x="828535" y="1813758"/>
            <a:chExt cx="43181" cy="378000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871716" y="1813758"/>
              <a:ext cx="0" cy="378000"/>
            </a:xfrm>
            <a:prstGeom prst="line">
              <a:avLst/>
            </a:prstGeom>
            <a:ln w="28575">
              <a:solidFill>
                <a:srgbClr val="F3C93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828535" y="1813758"/>
              <a:ext cx="0" cy="378000"/>
            </a:xfrm>
            <a:prstGeom prst="line">
              <a:avLst/>
            </a:prstGeom>
            <a:ln w="12700">
              <a:solidFill>
                <a:srgbClr val="23215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/>
          <p:cNvSpPr txBox="1"/>
          <p:nvPr/>
        </p:nvSpPr>
        <p:spPr>
          <a:xfrm>
            <a:off x="420769" y="212577"/>
            <a:ext cx="2281394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900" dirty="0">
                <a:solidFill>
                  <a:srgbClr val="232153"/>
                </a:solidFill>
                <a:latin typeface="Franklin Gothic Medium" panose="020B0603020102020204" pitchFamily="34" charset="0"/>
              </a:rPr>
              <a:t>Review </a:t>
            </a:r>
            <a:r>
              <a:rPr lang="en-IN" sz="1900" dirty="0">
                <a:solidFill>
                  <a:srgbClr val="232153"/>
                </a:solidFill>
                <a:latin typeface="Franklin Gothic Book" panose="020B0503020102020204" pitchFamily="34" charset="0"/>
              </a:rPr>
              <a:t>and practice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558064" y="470082"/>
            <a:ext cx="9081346" cy="4610802"/>
            <a:chOff x="558064" y="470082"/>
            <a:chExt cx="9081346" cy="4610802"/>
          </a:xfrm>
        </p:grpSpPr>
        <p:sp>
          <p:nvSpPr>
            <p:cNvPr id="10" name="Rounded Rectangle 9"/>
            <p:cNvSpPr/>
            <p:nvPr/>
          </p:nvSpPr>
          <p:spPr>
            <a:xfrm>
              <a:off x="3829010" y="470082"/>
              <a:ext cx="5810400" cy="4610802"/>
            </a:xfrm>
            <a:prstGeom prst="roundRect">
              <a:avLst>
                <a:gd name="adj" fmla="val 2222"/>
              </a:avLst>
            </a:prstGeom>
            <a:solidFill>
              <a:schemeClr val="bg1"/>
            </a:solidFill>
            <a:ln w="19050">
              <a:solidFill>
                <a:srgbClr val="FCBA37"/>
              </a:solidFill>
            </a:ln>
            <a:effectLst>
              <a:outerShdw blurRad="38100" dist="254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7" name="Picture 2" descr="See the source image">
              <a:extLst>
                <a:ext uri="{FF2B5EF4-FFF2-40B4-BE49-F238E27FC236}">
                  <a16:creationId xmlns:a16="http://schemas.microsoft.com/office/drawing/2014/main" id="{C0F50D5D-90AB-48A4-945E-04842D3622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8064" y="2098372"/>
              <a:ext cx="2144099" cy="7522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9A1BC9C-2E95-4443-8650-ADD31CC19D62}"/>
                </a:ext>
              </a:extLst>
            </p:cNvPr>
            <p:cNvSpPr txBox="1"/>
            <p:nvPr/>
          </p:nvSpPr>
          <p:spPr>
            <a:xfrm>
              <a:off x="1256307" y="2861559"/>
              <a:ext cx="24330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>
                  <a:solidFill>
                    <a:srgbClr val="232153"/>
                  </a:solidFill>
                  <a:latin typeface="Franklin Gothic Demi" panose="020B0703020102020204" pitchFamily="34" charset="0"/>
                </a:rPr>
                <a:t>Cheatsheets</a:t>
              </a:r>
              <a:r>
                <a:rPr lang="en-US" sz="1600" dirty="0">
                  <a:solidFill>
                    <a:srgbClr val="232153"/>
                  </a:solidFill>
                  <a:latin typeface="Franklin Gothic Demi" panose="020B0703020102020204" pitchFamily="34" charset="0"/>
                </a:rPr>
                <a:t>: </a:t>
              </a:r>
            </a:p>
            <a:p>
              <a:r>
                <a:rPr lang="en-US" sz="1600" dirty="0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Data Transformation</a:t>
              </a:r>
            </a:p>
          </p:txBody>
        </p:sp>
        <p:graphicFrame>
          <p:nvGraphicFramePr>
            <p:cNvPr id="11" name="Object 10">
              <a:hlinkClick r:id="rId3" action="ppaction://hlinkfile"/>
              <a:extLst>
                <a:ext uri="{FF2B5EF4-FFF2-40B4-BE49-F238E27FC236}">
                  <a16:creationId xmlns:a16="http://schemas.microsoft.com/office/drawing/2014/main" id="{01D2AC32-1438-4A2D-B419-7A7CE769C273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64032988"/>
                </p:ext>
              </p:extLst>
            </p:nvPr>
          </p:nvGraphicFramePr>
          <p:xfrm>
            <a:off x="3862310" y="556507"/>
            <a:ext cx="5759355" cy="444989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Acrobat Document" r:id="rId4" imgW="10477373" imgH="8096114" progId="AcroExch.Document.11">
                    <p:embed/>
                  </p:oleObj>
                </mc:Choice>
                <mc:Fallback>
                  <p:oleObj name="Acrobat Document" r:id="rId4" imgW="10477373" imgH="8096114" progId="AcroExch.Document.11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3862310" y="556507"/>
                          <a:ext cx="5759355" cy="444989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2588711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4771" y="855878"/>
            <a:ext cx="5778681" cy="3798289"/>
          </a:xfrm>
          <a:prstGeom prst="rect">
            <a:avLst/>
          </a:prstGeom>
        </p:spPr>
      </p:pic>
      <p:grpSp>
        <p:nvGrpSpPr>
          <p:cNvPr id="25" name="Group 24"/>
          <p:cNvGrpSpPr/>
          <p:nvPr/>
        </p:nvGrpSpPr>
        <p:grpSpPr>
          <a:xfrm>
            <a:off x="301847" y="242937"/>
            <a:ext cx="43181" cy="324000"/>
            <a:chOff x="828535" y="1813758"/>
            <a:chExt cx="43181" cy="378000"/>
          </a:xfrm>
        </p:grpSpPr>
        <p:cxnSp>
          <p:nvCxnSpPr>
            <p:cNvPr id="26" name="Straight Connector 25"/>
            <p:cNvCxnSpPr/>
            <p:nvPr/>
          </p:nvCxnSpPr>
          <p:spPr>
            <a:xfrm>
              <a:off x="871716" y="1813758"/>
              <a:ext cx="0" cy="378000"/>
            </a:xfrm>
            <a:prstGeom prst="line">
              <a:avLst/>
            </a:prstGeom>
            <a:ln w="28575">
              <a:solidFill>
                <a:srgbClr val="F3C93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828535" y="1813758"/>
              <a:ext cx="0" cy="378000"/>
            </a:xfrm>
            <a:prstGeom prst="line">
              <a:avLst/>
            </a:prstGeom>
            <a:ln w="12700">
              <a:solidFill>
                <a:srgbClr val="23215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TextBox 27"/>
          <p:cNvSpPr txBox="1"/>
          <p:nvPr/>
        </p:nvSpPr>
        <p:spPr>
          <a:xfrm>
            <a:off x="420769" y="212577"/>
            <a:ext cx="985976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900" dirty="0">
                <a:solidFill>
                  <a:srgbClr val="232153"/>
                </a:solidFill>
                <a:latin typeface="Franklin Gothic Medium" panose="020B0603020102020204" pitchFamily="34" charset="0"/>
              </a:rPr>
              <a:t>Agenda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261901" y="1386181"/>
            <a:ext cx="3232107" cy="2779194"/>
            <a:chOff x="345028" y="1665790"/>
            <a:chExt cx="3232107" cy="2779194"/>
          </a:xfrm>
        </p:grpSpPr>
        <p:sp>
          <p:nvSpPr>
            <p:cNvPr id="11" name="TextBox 10"/>
            <p:cNvSpPr txBox="1"/>
            <p:nvPr/>
          </p:nvSpPr>
          <p:spPr>
            <a:xfrm>
              <a:off x="504548" y="2054900"/>
              <a:ext cx="213052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44000" indent="-171450">
                <a:buFont typeface="Wingdings" panose="05000000000000000000" pitchFamily="2" charset="2"/>
                <a:buChar char="§"/>
              </a:pPr>
              <a:r>
                <a:rPr lang="en-IN" sz="1200" dirty="0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Importing data formats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04548" y="2282094"/>
              <a:ext cx="307258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44000" indent="-171450">
                <a:buFont typeface="Wingdings" panose="05000000000000000000" pitchFamily="2" charset="2"/>
                <a:buChar char="§"/>
              </a:pPr>
              <a:r>
                <a:rPr lang="en-IN" sz="1200" dirty="0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Clean and process data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04548" y="2505206"/>
              <a:ext cx="192475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44000" indent="-171450">
                <a:buFont typeface="Wingdings" panose="05000000000000000000" pitchFamily="2" charset="2"/>
                <a:buChar char="§"/>
              </a:pPr>
              <a:r>
                <a:rPr lang="en-IN" sz="1200" dirty="0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Introduction to </a:t>
              </a:r>
              <a:r>
                <a:rPr lang="en-IN" sz="1200" dirty="0" err="1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dplyr</a:t>
              </a:r>
              <a:endParaRPr lang="en-IN" sz="1200" dirty="0">
                <a:solidFill>
                  <a:srgbClr val="232153"/>
                </a:solidFill>
                <a:latin typeface="Franklin Gothic Book" panose="020B0503020102020204" pitchFamily="34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04548" y="3152491"/>
              <a:ext cx="240467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44000" indent="-171450">
                <a:buFont typeface="Wingdings" panose="05000000000000000000" pitchFamily="2" charset="2"/>
                <a:buChar char="§"/>
              </a:pPr>
              <a:r>
                <a:rPr lang="en-US" sz="1200" dirty="0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Visualize data with ggplot2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04549" y="1829298"/>
              <a:ext cx="1872892" cy="276999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marL="144000" indent="-171450">
                <a:buFont typeface="Wingdings" panose="05000000000000000000" pitchFamily="2" charset="2"/>
                <a:buChar char="§"/>
              </a:pPr>
              <a:r>
                <a:rPr lang="en-IN" sz="1200" dirty="0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Basic programming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04548" y="3370726"/>
              <a:ext cx="240467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44000" indent="-171450">
                <a:buFont typeface="Wingdings" panose="05000000000000000000" pitchFamily="2" charset="2"/>
                <a:buChar char="§"/>
              </a:pPr>
              <a:r>
                <a:rPr lang="en-US" sz="1200" dirty="0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Shiny interactive visualizations (time permitting)</a:t>
              </a: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20769" y="3166139"/>
              <a:ext cx="2825820" cy="1278845"/>
            </a:xfrm>
            <a:prstGeom prst="rect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345028" y="1665790"/>
              <a:ext cx="2825820" cy="1102378"/>
            </a:xfrm>
            <a:prstGeom prst="rect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" name="Rounded Rectangle 2"/>
            <p:cNvSpPr/>
            <p:nvPr/>
          </p:nvSpPr>
          <p:spPr>
            <a:xfrm>
              <a:off x="509181" y="2796255"/>
              <a:ext cx="1551631" cy="334973"/>
            </a:xfrm>
            <a:prstGeom prst="roundRect">
              <a:avLst>
                <a:gd name="adj" fmla="val 12963"/>
              </a:avLst>
            </a:prstGeom>
            <a:solidFill>
              <a:srgbClr val="FCBA37"/>
            </a:solidFill>
            <a:ln>
              <a:noFill/>
            </a:ln>
            <a:effectLst>
              <a:outerShdw blurRad="508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rgbClr val="FF7127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04548" y="2812153"/>
              <a:ext cx="148120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44000" indent="-171450">
                <a:buFont typeface="Wingdings" panose="05000000000000000000" pitchFamily="2" charset="2"/>
                <a:buChar char="§"/>
              </a:pPr>
              <a:r>
                <a:rPr lang="en-IN" sz="1400" dirty="0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Data merging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72065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144963" y="2219991"/>
            <a:ext cx="14473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dirty="0">
                <a:solidFill>
                  <a:srgbClr val="232153"/>
                </a:solidFill>
                <a:latin typeface="Franklin Gothic Book" panose="020B0503020102020204" pitchFamily="34" charset="0"/>
              </a:rPr>
              <a:t>Welcome to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144962" y="2552778"/>
            <a:ext cx="356798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100" dirty="0">
                <a:solidFill>
                  <a:srgbClr val="232153"/>
                </a:solidFill>
                <a:latin typeface="Franklin Gothic Medium" panose="020B0603020102020204" pitchFamily="34" charset="0"/>
              </a:rPr>
              <a:t>Data Merging in R</a:t>
            </a:r>
          </a:p>
          <a:p>
            <a:endParaRPr lang="en-IN" sz="2100" dirty="0">
              <a:solidFill>
                <a:srgbClr val="232153"/>
              </a:solidFill>
              <a:latin typeface="Franklin Gothic Medium" panose="020B06030201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580" y="815319"/>
            <a:ext cx="5323167" cy="3792231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6061436" y="2213246"/>
            <a:ext cx="0" cy="720000"/>
          </a:xfrm>
          <a:prstGeom prst="line">
            <a:avLst/>
          </a:prstGeom>
          <a:ln w="28575">
            <a:solidFill>
              <a:srgbClr val="F3C9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6015051" y="2213246"/>
            <a:ext cx="0" cy="720000"/>
          </a:xfrm>
          <a:prstGeom prst="line">
            <a:avLst/>
          </a:prstGeom>
          <a:ln w="12700">
            <a:solidFill>
              <a:srgbClr val="2321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2183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75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500"/>
                            </p:stCondLst>
                            <p:childTnLst>
                              <p:par>
                                <p:cTn id="16" presetID="2" presetClass="entr" presetSubtype="2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2" presetClass="entr" presetSubtype="2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421298" y="1547829"/>
            <a:ext cx="37483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232153"/>
                </a:solidFill>
                <a:latin typeface="Franklin Gothic Book" panose="020B0503020102020204" pitchFamily="34" charset="0"/>
              </a:rPr>
              <a:t>By the end of this module, you will be able to: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1402" y="778346"/>
            <a:ext cx="4504576" cy="424601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77993" y="1824828"/>
            <a:ext cx="40629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1200" dirty="0">
                <a:latin typeface="Franklin Gothic Book" panose="020B0503020102020204" pitchFamily="34" charset="0"/>
              </a:rPr>
              <a:t>Learn the 4 basic data joins:</a:t>
            </a:r>
          </a:p>
          <a:p>
            <a:pPr marL="1386548" lvl="2" indent="-457200">
              <a:buFont typeface="Arial" panose="020B0604020202020204" pitchFamily="34" charset="0"/>
              <a:buChar char="•"/>
            </a:pPr>
            <a:r>
              <a:rPr lang="en-US" sz="1200" dirty="0">
                <a:latin typeface="Franklin Gothic Book" panose="020B0503020102020204" pitchFamily="34" charset="0"/>
              </a:rPr>
              <a:t>Left join</a:t>
            </a:r>
          </a:p>
          <a:p>
            <a:pPr marL="1386548" lvl="2" indent="-457200">
              <a:buFont typeface="Arial" panose="020B0604020202020204" pitchFamily="34" charset="0"/>
              <a:buChar char="•"/>
            </a:pPr>
            <a:r>
              <a:rPr lang="en-US" sz="1200" dirty="0">
                <a:latin typeface="Franklin Gothic Book" panose="020B0503020102020204" pitchFamily="34" charset="0"/>
              </a:rPr>
              <a:t>Right join</a:t>
            </a:r>
          </a:p>
          <a:p>
            <a:pPr marL="1386548" lvl="2" indent="-457200">
              <a:buFont typeface="Arial" panose="020B0604020202020204" pitchFamily="34" charset="0"/>
              <a:buChar char="•"/>
            </a:pPr>
            <a:r>
              <a:rPr lang="en-US" sz="1200" dirty="0">
                <a:latin typeface="Franklin Gothic Book" panose="020B0503020102020204" pitchFamily="34" charset="0"/>
              </a:rPr>
              <a:t>Inner join</a:t>
            </a:r>
          </a:p>
          <a:p>
            <a:pPr marL="1386548" lvl="2" indent="-457200">
              <a:buFont typeface="Arial" panose="020B0604020202020204" pitchFamily="34" charset="0"/>
              <a:buChar char="•"/>
            </a:pPr>
            <a:r>
              <a:rPr lang="en-US" sz="1200" dirty="0">
                <a:latin typeface="Franklin Gothic Book" panose="020B0503020102020204" pitchFamily="34" charset="0"/>
              </a:rPr>
              <a:t>Outer join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200" dirty="0">
                <a:latin typeface="Franklin Gothic Book" panose="020B0503020102020204" pitchFamily="34" charset="0"/>
              </a:rPr>
              <a:t>Learn how to accomplish these basic joins in R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301847" y="242937"/>
            <a:ext cx="43181" cy="324000"/>
            <a:chOff x="828535" y="1813758"/>
            <a:chExt cx="43181" cy="378000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871716" y="1813758"/>
              <a:ext cx="0" cy="378000"/>
            </a:xfrm>
            <a:prstGeom prst="line">
              <a:avLst/>
            </a:prstGeom>
            <a:ln w="28575">
              <a:solidFill>
                <a:srgbClr val="F3C93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828535" y="1813758"/>
              <a:ext cx="0" cy="378000"/>
            </a:xfrm>
            <a:prstGeom prst="line">
              <a:avLst/>
            </a:prstGeom>
            <a:ln w="12700">
              <a:solidFill>
                <a:srgbClr val="23215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/>
          <p:cNvSpPr txBox="1"/>
          <p:nvPr/>
        </p:nvSpPr>
        <p:spPr>
          <a:xfrm>
            <a:off x="420769" y="212577"/>
            <a:ext cx="3050322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900" dirty="0">
                <a:solidFill>
                  <a:srgbClr val="232153"/>
                </a:solidFill>
                <a:latin typeface="Franklin Gothic Medium" panose="020B0603020102020204" pitchFamily="34" charset="0"/>
              </a:rPr>
              <a:t>Module Learning </a:t>
            </a:r>
            <a:r>
              <a:rPr lang="en-IN" sz="1900" dirty="0">
                <a:solidFill>
                  <a:srgbClr val="232153"/>
                </a:solidFill>
                <a:latin typeface="Franklin Gothic Book" panose="020B0503020102020204" pitchFamily="34" charset="0"/>
              </a:rPr>
              <a:t>Objectives</a:t>
            </a:r>
          </a:p>
        </p:txBody>
      </p:sp>
    </p:spTree>
    <p:extLst>
      <p:ext uri="{BB962C8B-B14F-4D97-AF65-F5344CB8AC3E}">
        <p14:creationId xmlns:p14="http://schemas.microsoft.com/office/powerpoint/2010/main" val="1123936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22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301847" y="242937"/>
            <a:ext cx="43181" cy="324000"/>
            <a:chOff x="828535" y="1813758"/>
            <a:chExt cx="43181" cy="378000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871716" y="1813758"/>
              <a:ext cx="0" cy="378000"/>
            </a:xfrm>
            <a:prstGeom prst="line">
              <a:avLst/>
            </a:prstGeom>
            <a:ln w="28575">
              <a:solidFill>
                <a:srgbClr val="F3C93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828535" y="1813758"/>
              <a:ext cx="0" cy="378000"/>
            </a:xfrm>
            <a:prstGeom prst="line">
              <a:avLst/>
            </a:prstGeom>
            <a:ln w="12700">
              <a:solidFill>
                <a:srgbClr val="23215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/>
          <p:cNvSpPr txBox="1"/>
          <p:nvPr/>
        </p:nvSpPr>
        <p:spPr>
          <a:xfrm>
            <a:off x="420769" y="212577"/>
            <a:ext cx="2117567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900" dirty="0">
                <a:solidFill>
                  <a:srgbClr val="232153"/>
                </a:solidFill>
                <a:latin typeface="Franklin Gothic Medium" panose="020B0603020102020204" pitchFamily="34" charset="0"/>
              </a:rPr>
              <a:t>Transforming </a:t>
            </a:r>
            <a:r>
              <a:rPr lang="en-IN" sz="1900" dirty="0">
                <a:solidFill>
                  <a:srgbClr val="232153"/>
                </a:solidFill>
                <a:latin typeface="Franklin Gothic Book" panose="020B0503020102020204" pitchFamily="34" charset="0"/>
              </a:rPr>
              <a:t>Data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410713" y="798765"/>
            <a:ext cx="7027117" cy="4224574"/>
            <a:chOff x="1410713" y="798765"/>
            <a:chExt cx="7027117" cy="4224574"/>
          </a:xfrm>
        </p:grpSpPr>
        <p:sp>
          <p:nvSpPr>
            <p:cNvPr id="36" name="Rounded Rectangle 35"/>
            <p:cNvSpPr/>
            <p:nvPr/>
          </p:nvSpPr>
          <p:spPr>
            <a:xfrm>
              <a:off x="6162148" y="3086539"/>
              <a:ext cx="2023200" cy="1936800"/>
            </a:xfrm>
            <a:prstGeom prst="roundRect">
              <a:avLst>
                <a:gd name="adj" fmla="val 7110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sx="101000" sy="101000" algn="ctr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4" name="Rounded Rectangle 33"/>
            <p:cNvSpPr/>
            <p:nvPr/>
          </p:nvSpPr>
          <p:spPr>
            <a:xfrm>
              <a:off x="5602474" y="1165011"/>
              <a:ext cx="1353600" cy="1296000"/>
            </a:xfrm>
            <a:prstGeom prst="roundRect">
              <a:avLst>
                <a:gd name="adj" fmla="val 10152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sx="101000" sy="101000" algn="ctr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5" name="Rounded Rectangle 34"/>
            <p:cNvSpPr/>
            <p:nvPr/>
          </p:nvSpPr>
          <p:spPr>
            <a:xfrm>
              <a:off x="7403011" y="1450305"/>
              <a:ext cx="1034819" cy="727200"/>
            </a:xfrm>
            <a:prstGeom prst="roundRect">
              <a:avLst>
                <a:gd name="adj" fmla="val 15695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sx="101000" sy="101000" algn="ctr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2" name="Rounded Rectangle 31"/>
            <p:cNvSpPr/>
            <p:nvPr/>
          </p:nvSpPr>
          <p:spPr>
            <a:xfrm>
              <a:off x="3169690" y="2369716"/>
              <a:ext cx="1584000" cy="1353600"/>
            </a:xfrm>
            <a:prstGeom prst="roundRect">
              <a:avLst>
                <a:gd name="adj" fmla="val 8731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sx="101000" sy="101000" algn="ctr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1" name="Rounded Rectangle 30"/>
            <p:cNvSpPr/>
            <p:nvPr/>
          </p:nvSpPr>
          <p:spPr>
            <a:xfrm>
              <a:off x="1410713" y="2369716"/>
              <a:ext cx="1584000" cy="1353600"/>
            </a:xfrm>
            <a:prstGeom prst="roundRect">
              <a:avLst>
                <a:gd name="adj" fmla="val 8731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sx="101000" sy="101000" algn="ctr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7" name="Round Same Side Corner Rectangle 26"/>
            <p:cNvSpPr/>
            <p:nvPr/>
          </p:nvSpPr>
          <p:spPr>
            <a:xfrm rot="10800000">
              <a:off x="3211313" y="3251024"/>
              <a:ext cx="1500755" cy="424800"/>
            </a:xfrm>
            <a:prstGeom prst="round2SameRect">
              <a:avLst>
                <a:gd name="adj1" fmla="val 25302"/>
                <a:gd name="adj2" fmla="val 0"/>
              </a:avLst>
            </a:prstGeom>
            <a:solidFill>
              <a:srgbClr val="FCBA37"/>
            </a:solidFill>
            <a:ln>
              <a:solidFill>
                <a:srgbClr val="FF712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8" name="Round Same Side Corner Rectangle 27"/>
            <p:cNvSpPr/>
            <p:nvPr/>
          </p:nvSpPr>
          <p:spPr>
            <a:xfrm flipH="1">
              <a:off x="3211090" y="2403813"/>
              <a:ext cx="1501200" cy="847211"/>
            </a:xfrm>
            <a:prstGeom prst="round2SameRect">
              <a:avLst>
                <a:gd name="adj1" fmla="val 11170"/>
                <a:gd name="adj2" fmla="val 0"/>
              </a:avLst>
            </a:prstGeom>
            <a:solidFill>
              <a:schemeClr val="bg1"/>
            </a:solidFill>
            <a:ln>
              <a:solidFill>
                <a:srgbClr val="FF712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" name="Round Same Side Corner Rectangle 1"/>
            <p:cNvSpPr/>
            <p:nvPr/>
          </p:nvSpPr>
          <p:spPr>
            <a:xfrm rot="5400000">
              <a:off x="2101558" y="2830154"/>
              <a:ext cx="1265149" cy="426192"/>
            </a:xfrm>
            <a:prstGeom prst="round2SameRect">
              <a:avLst>
                <a:gd name="adj1" fmla="val 25302"/>
                <a:gd name="adj2" fmla="val 0"/>
              </a:avLst>
            </a:prstGeom>
            <a:solidFill>
              <a:srgbClr val="FCBA37"/>
            </a:solidFill>
            <a:ln>
              <a:solidFill>
                <a:srgbClr val="FF712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1" name="Round Same Side Corner Rectangle 10"/>
            <p:cNvSpPr/>
            <p:nvPr/>
          </p:nvSpPr>
          <p:spPr>
            <a:xfrm rot="16200000" flipH="1">
              <a:off x="1353010" y="2507796"/>
              <a:ext cx="1265149" cy="1070907"/>
            </a:xfrm>
            <a:prstGeom prst="round2SameRect">
              <a:avLst>
                <a:gd name="adj1" fmla="val 10160"/>
                <a:gd name="adj2" fmla="val 0"/>
              </a:avLst>
            </a:prstGeom>
            <a:solidFill>
              <a:schemeClr val="bg1"/>
            </a:solidFill>
            <a:ln>
              <a:solidFill>
                <a:srgbClr val="FF712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446474" y="2781639"/>
              <a:ext cx="107456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Add Columns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446474" y="2019212"/>
              <a:ext cx="15007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err="1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cbind</a:t>
              </a:r>
              <a:r>
                <a:rPr lang="en-US" sz="1600" dirty="0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()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211313" y="2688919"/>
              <a:ext cx="150075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Add Rows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211313" y="2019212"/>
              <a:ext cx="15007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err="1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rbind</a:t>
              </a:r>
              <a:r>
                <a:rPr lang="en-US" sz="1600" dirty="0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()</a:t>
              </a:r>
            </a:p>
          </p:txBody>
        </p:sp>
        <p:sp>
          <p:nvSpPr>
            <p:cNvPr id="3" name="Rounded Rectangle 2"/>
            <p:cNvSpPr/>
            <p:nvPr/>
          </p:nvSpPr>
          <p:spPr>
            <a:xfrm>
              <a:off x="5649331" y="1209671"/>
              <a:ext cx="1255594" cy="1201003"/>
            </a:xfrm>
            <a:prstGeom prst="roundRect">
              <a:avLst>
                <a:gd name="adj" fmla="val 8145"/>
              </a:avLst>
            </a:prstGeom>
            <a:solidFill>
              <a:schemeClr val="bg1"/>
            </a:solidFill>
            <a:ln>
              <a:solidFill>
                <a:srgbClr val="FF712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9" name="Rounded Rectangle 28"/>
            <p:cNvSpPr/>
            <p:nvPr/>
          </p:nvSpPr>
          <p:spPr>
            <a:xfrm>
              <a:off x="6206082" y="3120334"/>
              <a:ext cx="1942533" cy="1858075"/>
            </a:xfrm>
            <a:prstGeom prst="roundRect">
              <a:avLst>
                <a:gd name="adj" fmla="val 5976"/>
              </a:avLst>
            </a:prstGeom>
            <a:solidFill>
              <a:srgbClr val="FCBA37"/>
            </a:solidFill>
            <a:ln>
              <a:solidFill>
                <a:srgbClr val="FF712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0" name="Rounded Rectangle 29"/>
            <p:cNvSpPr/>
            <p:nvPr/>
          </p:nvSpPr>
          <p:spPr>
            <a:xfrm>
              <a:off x="7451848" y="1499254"/>
              <a:ext cx="937144" cy="629303"/>
            </a:xfrm>
            <a:prstGeom prst="roundRect">
              <a:avLst>
                <a:gd name="adj" fmla="val 14703"/>
              </a:avLst>
            </a:prstGeom>
            <a:solidFill>
              <a:schemeClr val="bg1"/>
            </a:solidFill>
            <a:ln>
              <a:solidFill>
                <a:srgbClr val="FF712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6206082" y="3910872"/>
              <a:ext cx="19425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Combine Data Frames</a:t>
              </a:r>
            </a:p>
          </p:txBody>
        </p:sp>
        <p:cxnSp>
          <p:nvCxnSpPr>
            <p:cNvPr id="5" name="Straight Connector 4"/>
            <p:cNvCxnSpPr/>
            <p:nvPr/>
          </p:nvCxnSpPr>
          <p:spPr>
            <a:xfrm>
              <a:off x="6286550" y="2518960"/>
              <a:ext cx="883500" cy="500521"/>
            </a:xfrm>
            <a:prstGeom prst="line">
              <a:avLst/>
            </a:prstGeom>
            <a:ln w="15875" cap="rnd">
              <a:solidFill>
                <a:srgbClr val="FF712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 flipH="1">
              <a:off x="7177780" y="2235622"/>
              <a:ext cx="739248" cy="786173"/>
            </a:xfrm>
            <a:prstGeom prst="line">
              <a:avLst/>
            </a:prstGeom>
            <a:ln w="15875" cap="rnd">
              <a:solidFill>
                <a:srgbClr val="FF712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/>
            <p:cNvSpPr txBox="1"/>
            <p:nvPr/>
          </p:nvSpPr>
          <p:spPr>
            <a:xfrm>
              <a:off x="6531961" y="798765"/>
              <a:ext cx="129077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merge()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59314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" name="Group 156"/>
          <p:cNvGrpSpPr/>
          <p:nvPr/>
        </p:nvGrpSpPr>
        <p:grpSpPr>
          <a:xfrm>
            <a:off x="301847" y="242937"/>
            <a:ext cx="43181" cy="324000"/>
            <a:chOff x="828535" y="1813758"/>
            <a:chExt cx="43181" cy="378000"/>
          </a:xfrm>
        </p:grpSpPr>
        <p:cxnSp>
          <p:nvCxnSpPr>
            <p:cNvPr id="158" name="Straight Connector 157"/>
            <p:cNvCxnSpPr/>
            <p:nvPr/>
          </p:nvCxnSpPr>
          <p:spPr>
            <a:xfrm>
              <a:off x="871716" y="1813758"/>
              <a:ext cx="0" cy="378000"/>
            </a:xfrm>
            <a:prstGeom prst="line">
              <a:avLst/>
            </a:prstGeom>
            <a:ln w="28575">
              <a:solidFill>
                <a:srgbClr val="F3C93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/>
            <p:cNvCxnSpPr/>
            <p:nvPr/>
          </p:nvCxnSpPr>
          <p:spPr>
            <a:xfrm>
              <a:off x="828535" y="1813758"/>
              <a:ext cx="0" cy="378000"/>
            </a:xfrm>
            <a:prstGeom prst="line">
              <a:avLst/>
            </a:prstGeom>
            <a:ln w="12700">
              <a:solidFill>
                <a:srgbClr val="23215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1" name="TextBox 160"/>
          <p:cNvSpPr txBox="1"/>
          <p:nvPr/>
        </p:nvSpPr>
        <p:spPr>
          <a:xfrm>
            <a:off x="420769" y="212577"/>
            <a:ext cx="1896417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900" dirty="0">
                <a:solidFill>
                  <a:srgbClr val="232153"/>
                </a:solidFill>
                <a:latin typeface="Franklin Gothic Medium" panose="020B0603020102020204" pitchFamily="34" charset="0"/>
              </a:rPr>
              <a:t>Course </a:t>
            </a:r>
            <a:r>
              <a:rPr lang="en-IN" sz="1900" dirty="0">
                <a:solidFill>
                  <a:srgbClr val="232153"/>
                </a:solidFill>
                <a:latin typeface="Franklin Gothic Book" panose="020B0503020102020204" pitchFamily="34" charset="0"/>
              </a:rPr>
              <a:t>structure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6D4B9F-1A0B-884D-B11C-5E25BFF5193F}"/>
              </a:ext>
            </a:extLst>
          </p:cNvPr>
          <p:cNvSpPr txBox="1"/>
          <p:nvPr/>
        </p:nvSpPr>
        <p:spPr>
          <a:xfrm>
            <a:off x="843280" y="1178560"/>
            <a:ext cx="7538720" cy="3190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is a 2-day course that will take place from 9AM to 4PM EDT</a:t>
            </a:r>
          </a:p>
          <a:p>
            <a:endParaRPr lang="en-US" dirty="0"/>
          </a:p>
          <a:p>
            <a:r>
              <a:rPr lang="en-US" dirty="0"/>
              <a:t>There are 10-minute breaks each hour and a 1-hour break for lunch</a:t>
            </a:r>
          </a:p>
          <a:p>
            <a:endParaRPr lang="en-US" dirty="0"/>
          </a:p>
          <a:p>
            <a:r>
              <a:rPr lang="en-US" dirty="0"/>
              <a:t>The course is broken down into a series of modules, each with their own learning objectives and materials</a:t>
            </a:r>
          </a:p>
          <a:p>
            <a:endParaRPr lang="en-US" dirty="0"/>
          </a:p>
          <a:p>
            <a:r>
              <a:rPr lang="en-US" dirty="0"/>
              <a:t>The modules are instructor lead, and the training will leverage a combination of presentations, live coding, hands-on labs, and at least one anonymous quiz</a:t>
            </a:r>
          </a:p>
          <a:p>
            <a:endParaRPr lang="en-US" dirty="0"/>
          </a:p>
          <a:p>
            <a:r>
              <a:rPr lang="en-US" dirty="0"/>
              <a:t>If there are questions during the course, please enter them into the chat</a:t>
            </a:r>
          </a:p>
        </p:txBody>
      </p:sp>
    </p:spTree>
    <p:extLst>
      <p:ext uri="{BB962C8B-B14F-4D97-AF65-F5344CB8AC3E}">
        <p14:creationId xmlns:p14="http://schemas.microsoft.com/office/powerpoint/2010/main" val="4204271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1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301847" y="242937"/>
            <a:ext cx="43181" cy="324000"/>
            <a:chOff x="828535" y="1813758"/>
            <a:chExt cx="43181" cy="378000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871716" y="1813758"/>
              <a:ext cx="0" cy="378000"/>
            </a:xfrm>
            <a:prstGeom prst="line">
              <a:avLst/>
            </a:prstGeom>
            <a:ln w="28575">
              <a:solidFill>
                <a:srgbClr val="F3C93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828535" y="1813758"/>
              <a:ext cx="0" cy="378000"/>
            </a:xfrm>
            <a:prstGeom prst="line">
              <a:avLst/>
            </a:prstGeom>
            <a:ln w="12700">
              <a:solidFill>
                <a:srgbClr val="23215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/>
          <p:cNvSpPr txBox="1"/>
          <p:nvPr/>
        </p:nvSpPr>
        <p:spPr>
          <a:xfrm>
            <a:off x="420769" y="212577"/>
            <a:ext cx="1595309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900" dirty="0">
                <a:solidFill>
                  <a:srgbClr val="232153"/>
                </a:solidFill>
                <a:latin typeface="Franklin Gothic Medium" panose="020B0603020102020204" pitchFamily="34" charset="0"/>
              </a:rPr>
              <a:t>Merging </a:t>
            </a:r>
            <a:r>
              <a:rPr lang="en-IN" sz="1900" dirty="0">
                <a:solidFill>
                  <a:srgbClr val="232153"/>
                </a:solidFill>
                <a:latin typeface="Franklin Gothic Book" panose="020B0503020102020204" pitchFamily="34" charset="0"/>
              </a:rPr>
              <a:t>Data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2099730" y="801792"/>
            <a:ext cx="5811539" cy="4306757"/>
            <a:chOff x="2099730" y="801792"/>
            <a:chExt cx="5811539" cy="4306757"/>
          </a:xfrm>
        </p:grpSpPr>
        <p:sp>
          <p:nvSpPr>
            <p:cNvPr id="38" name="TextBox 37"/>
            <p:cNvSpPr txBox="1"/>
            <p:nvPr/>
          </p:nvSpPr>
          <p:spPr>
            <a:xfrm>
              <a:off x="2337416" y="801792"/>
              <a:ext cx="150075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232153"/>
                  </a:solidFill>
                  <a:latin typeface="Franklin Gothic Demi" panose="020B0703020102020204" pitchFamily="34" charset="0"/>
                </a:rPr>
                <a:t>Inner join</a:t>
              </a:r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99732" y="1165220"/>
              <a:ext cx="1976123" cy="1282649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27932" y="1165220"/>
              <a:ext cx="1976123" cy="1282649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99732" y="3463872"/>
              <a:ext cx="1976123" cy="1282649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27932" y="3463872"/>
              <a:ext cx="1976123" cy="1282649"/>
            </a:xfrm>
            <a:prstGeom prst="rect">
              <a:avLst/>
            </a:prstGeom>
          </p:spPr>
        </p:pic>
        <p:sp>
          <p:nvSpPr>
            <p:cNvPr id="41" name="TextBox 40"/>
            <p:cNvSpPr txBox="1"/>
            <p:nvPr/>
          </p:nvSpPr>
          <p:spPr>
            <a:xfrm>
              <a:off x="6165616" y="801792"/>
              <a:ext cx="150075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232153"/>
                  </a:solidFill>
                  <a:latin typeface="Franklin Gothic Demi" panose="020B0703020102020204" pitchFamily="34" charset="0"/>
                </a:rPr>
                <a:t>Full outer join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2337416" y="2497837"/>
              <a:ext cx="150075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all = FALSE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6165616" y="2497837"/>
              <a:ext cx="150075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all = TRUE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2337416" y="3096258"/>
              <a:ext cx="150075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232153"/>
                  </a:solidFill>
                  <a:latin typeface="Franklin Gothic Demi" panose="020B0703020102020204" pitchFamily="34" charset="0"/>
                </a:rPr>
                <a:t>Left outer join</a:t>
              </a: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6165616" y="3096258"/>
              <a:ext cx="150075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232153"/>
                  </a:solidFill>
                  <a:latin typeface="Franklin Gothic Demi" panose="020B0703020102020204" pitchFamily="34" charset="0"/>
                </a:rPr>
                <a:t>Right outer join</a:t>
              </a: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2337416" y="4800772"/>
              <a:ext cx="150075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all.D1 = TRUE</a:t>
              </a: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6165616" y="4800772"/>
              <a:ext cx="150075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all.D2 = TRUE</a:t>
              </a: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2099730" y="1668046"/>
              <a:ext cx="6942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232153"/>
                  </a:solidFill>
                  <a:latin typeface="Franklin Gothic Demi" panose="020B0703020102020204" pitchFamily="34" charset="0"/>
                </a:rPr>
                <a:t>D1</a:t>
              </a: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3383347" y="1668046"/>
              <a:ext cx="69250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232153"/>
                  </a:solidFill>
                  <a:latin typeface="Franklin Gothic Demi" panose="020B0703020102020204" pitchFamily="34" charset="0"/>
                </a:rPr>
                <a:t>D2</a:t>
              </a: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5935146" y="1668046"/>
              <a:ext cx="6942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232153"/>
                  </a:solidFill>
                  <a:latin typeface="Franklin Gothic Demi" panose="020B0703020102020204" pitchFamily="34" charset="0"/>
                </a:rPr>
                <a:t>D1</a:t>
              </a: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7218761" y="1668046"/>
              <a:ext cx="69250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232153"/>
                  </a:solidFill>
                  <a:latin typeface="Franklin Gothic Demi" panose="020B0703020102020204" pitchFamily="34" charset="0"/>
                </a:rPr>
                <a:t>D2</a:t>
              </a: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5935146" y="3970982"/>
              <a:ext cx="6942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232153"/>
                  </a:solidFill>
                  <a:latin typeface="Franklin Gothic Demi" panose="020B0703020102020204" pitchFamily="34" charset="0"/>
                </a:rPr>
                <a:t>D1</a:t>
              </a: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7218761" y="3970982"/>
              <a:ext cx="69250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232153"/>
                  </a:solidFill>
                  <a:latin typeface="Franklin Gothic Demi" panose="020B0703020102020204" pitchFamily="34" charset="0"/>
                </a:rPr>
                <a:t>D2</a:t>
              </a: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2099730" y="3970982"/>
              <a:ext cx="6942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232153"/>
                  </a:solidFill>
                  <a:latin typeface="Franklin Gothic Demi" panose="020B0703020102020204" pitchFamily="34" charset="0"/>
                </a:rPr>
                <a:t>D1</a:t>
              </a: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3383345" y="3970982"/>
              <a:ext cx="69250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232153"/>
                  </a:solidFill>
                  <a:latin typeface="Franklin Gothic Demi" panose="020B0703020102020204" pitchFamily="34" charset="0"/>
                </a:rPr>
                <a:t>D2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39153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4771" y="855878"/>
            <a:ext cx="5778681" cy="3798289"/>
          </a:xfrm>
          <a:prstGeom prst="rect">
            <a:avLst/>
          </a:prstGeom>
        </p:spPr>
      </p:pic>
      <p:grpSp>
        <p:nvGrpSpPr>
          <p:cNvPr id="25" name="Group 24"/>
          <p:cNvGrpSpPr/>
          <p:nvPr/>
        </p:nvGrpSpPr>
        <p:grpSpPr>
          <a:xfrm>
            <a:off x="301847" y="242937"/>
            <a:ext cx="43181" cy="324000"/>
            <a:chOff x="828535" y="1813758"/>
            <a:chExt cx="43181" cy="378000"/>
          </a:xfrm>
        </p:grpSpPr>
        <p:cxnSp>
          <p:nvCxnSpPr>
            <p:cNvPr id="26" name="Straight Connector 25"/>
            <p:cNvCxnSpPr/>
            <p:nvPr/>
          </p:nvCxnSpPr>
          <p:spPr>
            <a:xfrm>
              <a:off x="871716" y="1813758"/>
              <a:ext cx="0" cy="378000"/>
            </a:xfrm>
            <a:prstGeom prst="line">
              <a:avLst/>
            </a:prstGeom>
            <a:ln w="28575">
              <a:solidFill>
                <a:srgbClr val="F3C93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828535" y="1813758"/>
              <a:ext cx="0" cy="378000"/>
            </a:xfrm>
            <a:prstGeom prst="line">
              <a:avLst/>
            </a:prstGeom>
            <a:ln w="12700">
              <a:solidFill>
                <a:srgbClr val="23215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TextBox 27"/>
          <p:cNvSpPr txBox="1"/>
          <p:nvPr/>
        </p:nvSpPr>
        <p:spPr>
          <a:xfrm>
            <a:off x="420769" y="212577"/>
            <a:ext cx="985976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900" dirty="0">
                <a:solidFill>
                  <a:srgbClr val="232153"/>
                </a:solidFill>
                <a:latin typeface="Franklin Gothic Medium" panose="020B0603020102020204" pitchFamily="34" charset="0"/>
              </a:rPr>
              <a:t>Agenda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73775" y="1386181"/>
            <a:ext cx="3420233" cy="3000025"/>
            <a:chOff x="156902" y="1665790"/>
            <a:chExt cx="3420233" cy="3000025"/>
          </a:xfrm>
        </p:grpSpPr>
        <p:sp>
          <p:nvSpPr>
            <p:cNvPr id="11" name="TextBox 10"/>
            <p:cNvSpPr txBox="1"/>
            <p:nvPr/>
          </p:nvSpPr>
          <p:spPr>
            <a:xfrm>
              <a:off x="504548" y="2054900"/>
              <a:ext cx="213052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44000" indent="-171450">
                <a:buFont typeface="Wingdings" panose="05000000000000000000" pitchFamily="2" charset="2"/>
                <a:buChar char="§"/>
              </a:pPr>
              <a:r>
                <a:rPr lang="en-IN" sz="1200" dirty="0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Importing data formats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04548" y="2282094"/>
              <a:ext cx="307258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44000" indent="-171450">
                <a:buFont typeface="Wingdings" panose="05000000000000000000" pitchFamily="2" charset="2"/>
                <a:buChar char="§"/>
              </a:pPr>
              <a:r>
                <a:rPr lang="en-IN" sz="1200" dirty="0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Clean and process data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04548" y="2505206"/>
              <a:ext cx="192475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44000" indent="-171450">
                <a:buFont typeface="Wingdings" panose="05000000000000000000" pitchFamily="2" charset="2"/>
                <a:buChar char="§"/>
              </a:pPr>
              <a:r>
                <a:rPr lang="en-IN" sz="1200" dirty="0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Introduction to </a:t>
              </a:r>
              <a:r>
                <a:rPr lang="en-IN" sz="1200" dirty="0" err="1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dplyr</a:t>
              </a:r>
              <a:endParaRPr lang="en-IN" sz="1200" dirty="0">
                <a:solidFill>
                  <a:srgbClr val="232153"/>
                </a:solidFill>
                <a:latin typeface="Franklin Gothic Book" panose="020B0503020102020204" pitchFamily="34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04549" y="1829298"/>
              <a:ext cx="1872892" cy="276999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marL="144000" indent="-171450">
                <a:buFont typeface="Wingdings" panose="05000000000000000000" pitchFamily="2" charset="2"/>
                <a:buChar char="§"/>
              </a:pPr>
              <a:r>
                <a:rPr lang="en-IN" sz="1200" dirty="0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Basic programming</a:t>
              </a:r>
            </a:p>
          </p:txBody>
        </p:sp>
        <p:sp>
          <p:nvSpPr>
            <p:cNvPr id="3" name="Rounded Rectangle 2"/>
            <p:cNvSpPr/>
            <p:nvPr/>
          </p:nvSpPr>
          <p:spPr>
            <a:xfrm>
              <a:off x="509181" y="3015712"/>
              <a:ext cx="2400044" cy="334973"/>
            </a:xfrm>
            <a:prstGeom prst="roundRect">
              <a:avLst>
                <a:gd name="adj" fmla="val 12963"/>
              </a:avLst>
            </a:prstGeom>
            <a:solidFill>
              <a:srgbClr val="FCBA37"/>
            </a:solidFill>
            <a:ln>
              <a:noFill/>
            </a:ln>
            <a:effectLst>
              <a:outerShdw blurRad="508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rgbClr val="FF7127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04548" y="2731688"/>
              <a:ext cx="148120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44000" indent="-171450">
                <a:buFont typeface="Wingdings" panose="05000000000000000000" pitchFamily="2" charset="2"/>
                <a:buChar char="§"/>
              </a:pPr>
              <a:r>
                <a:rPr lang="en-IN" sz="1200" dirty="0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Data merging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04548" y="3020818"/>
              <a:ext cx="240467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44000" indent="-171450">
                <a:buFont typeface="Wingdings" panose="05000000000000000000" pitchFamily="2" charset="2"/>
                <a:buChar char="§"/>
              </a:pPr>
              <a:r>
                <a:rPr lang="en-US" sz="1400" dirty="0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Visualize data with ggplot2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04548" y="3363411"/>
              <a:ext cx="240467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44000" indent="-171450">
                <a:buFont typeface="Wingdings" panose="05000000000000000000" pitchFamily="2" charset="2"/>
                <a:buChar char="§"/>
              </a:pPr>
              <a:r>
                <a:rPr lang="en-US" sz="1200" dirty="0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Shiny interactive visualizations (time permitting)</a:t>
              </a: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56902" y="3386970"/>
              <a:ext cx="2825820" cy="1278845"/>
            </a:xfrm>
            <a:prstGeom prst="rect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345028" y="1665790"/>
              <a:ext cx="2825820" cy="1327832"/>
            </a:xfrm>
            <a:prstGeom prst="rect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2704270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144963" y="2219991"/>
            <a:ext cx="14473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dirty="0">
                <a:solidFill>
                  <a:srgbClr val="232153"/>
                </a:solidFill>
                <a:latin typeface="Franklin Gothic Book" panose="020B0503020102020204" pitchFamily="34" charset="0"/>
              </a:rPr>
              <a:t>Welcome to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144962" y="2552778"/>
            <a:ext cx="3669592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100" dirty="0">
                <a:solidFill>
                  <a:srgbClr val="232153"/>
                </a:solidFill>
                <a:latin typeface="Franklin Gothic Medium" panose="020B0603020102020204" pitchFamily="34" charset="0"/>
              </a:rPr>
              <a:t>Data Visualization with ggplot2</a:t>
            </a:r>
          </a:p>
          <a:p>
            <a:endParaRPr lang="en-IN" sz="2100" dirty="0">
              <a:solidFill>
                <a:srgbClr val="232153"/>
              </a:solidFill>
              <a:latin typeface="Franklin Gothic Medium" panose="020B06030201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580" y="815319"/>
            <a:ext cx="5323167" cy="3792231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6061436" y="2213246"/>
            <a:ext cx="0" cy="720000"/>
          </a:xfrm>
          <a:prstGeom prst="line">
            <a:avLst/>
          </a:prstGeom>
          <a:ln w="28575">
            <a:solidFill>
              <a:srgbClr val="F3C9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6015051" y="2213246"/>
            <a:ext cx="0" cy="720000"/>
          </a:xfrm>
          <a:prstGeom prst="line">
            <a:avLst/>
          </a:prstGeom>
          <a:ln w="12700">
            <a:solidFill>
              <a:srgbClr val="2321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5042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75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500"/>
                            </p:stCondLst>
                            <p:childTnLst>
                              <p:par>
                                <p:cTn id="16" presetID="2" presetClass="entr" presetSubtype="2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2" presetClass="entr" presetSubtype="2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421298" y="1547829"/>
            <a:ext cx="37483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232153"/>
                </a:solidFill>
                <a:latin typeface="Franklin Gothic Book" panose="020B0503020102020204" pitchFamily="34" charset="0"/>
              </a:rPr>
              <a:t>By the end of this module, you will be able to: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1402" y="778346"/>
            <a:ext cx="4504576" cy="424601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77993" y="1824828"/>
            <a:ext cx="406292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en-US" sz="1200" dirty="0">
                <a:latin typeface="Franklin Gothic Book" panose="020B0503020102020204" pitchFamily="34" charset="0"/>
              </a:rPr>
              <a:t>Learn the Grammar of Graphics (the "gg" in ggplot2)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dirty="0">
                <a:latin typeface="Franklin Gothic Book" panose="020B0503020102020204" pitchFamily="34" charset="0"/>
              </a:rPr>
              <a:t>Be Familiar with many common graphs created with ggplot2:</a:t>
            </a:r>
          </a:p>
          <a:p>
            <a:pPr marL="693274" lvl="1" indent="-228600">
              <a:buFont typeface="Arial" panose="020B0604020202020204" pitchFamily="34" charset="0"/>
              <a:buChar char="•"/>
            </a:pPr>
            <a:r>
              <a:rPr lang="en-US" sz="1200" dirty="0">
                <a:latin typeface="Franklin Gothic Book" panose="020B0503020102020204" pitchFamily="34" charset="0"/>
              </a:rPr>
              <a:t>scatter plot</a:t>
            </a:r>
          </a:p>
          <a:p>
            <a:pPr marL="693274" lvl="1" indent="-228600">
              <a:buFont typeface="Arial" panose="020B0604020202020204" pitchFamily="34" charset="0"/>
              <a:buChar char="•"/>
            </a:pPr>
            <a:r>
              <a:rPr lang="en-US" sz="1200" dirty="0">
                <a:latin typeface="Franklin Gothic Book" panose="020B0503020102020204" pitchFamily="34" charset="0"/>
              </a:rPr>
              <a:t>line graph</a:t>
            </a:r>
          </a:p>
          <a:p>
            <a:pPr marL="693274" lvl="1" indent="-228600">
              <a:buFont typeface="Arial" panose="020B0604020202020204" pitchFamily="34" charset="0"/>
              <a:buChar char="•"/>
            </a:pPr>
            <a:r>
              <a:rPr lang="en-US" sz="1200" dirty="0">
                <a:latin typeface="Franklin Gothic Book" panose="020B0503020102020204" pitchFamily="34" charset="0"/>
              </a:rPr>
              <a:t>bar graph</a:t>
            </a:r>
          </a:p>
          <a:p>
            <a:pPr marL="693274" lvl="1" indent="-228600">
              <a:buFont typeface="Arial" panose="020B0604020202020204" pitchFamily="34" charset="0"/>
              <a:buChar char="•"/>
            </a:pPr>
            <a:r>
              <a:rPr lang="en-US" sz="1200" dirty="0">
                <a:latin typeface="Franklin Gothic Book" panose="020B0503020102020204" pitchFamily="34" charset="0"/>
              </a:rPr>
              <a:t>histogram</a:t>
            </a:r>
          </a:p>
          <a:p>
            <a:pPr marL="693274" lvl="1" indent="-228600">
              <a:buFont typeface="Arial" panose="020B0604020202020204" pitchFamily="34" charset="0"/>
              <a:buChar char="•"/>
            </a:pPr>
            <a:r>
              <a:rPr lang="en-US" sz="1200" dirty="0">
                <a:latin typeface="Franklin Gothic Book" panose="020B0503020102020204" pitchFamily="34" charset="0"/>
              </a:rPr>
              <a:t>tree map</a:t>
            </a:r>
          </a:p>
          <a:p>
            <a:pPr marL="693274" lvl="1" indent="-228600">
              <a:buFont typeface="Arial" panose="020B0604020202020204" pitchFamily="34" charset="0"/>
              <a:buChar char="•"/>
            </a:pPr>
            <a:r>
              <a:rPr lang="en-US" sz="1200" dirty="0">
                <a:latin typeface="Franklin Gothic Book" panose="020B0503020102020204" pitchFamily="34" charset="0"/>
              </a:rPr>
              <a:t>heat map</a:t>
            </a:r>
          </a:p>
          <a:p>
            <a:pPr marL="693274" lvl="1" indent="-228600">
              <a:buFont typeface="Arial" panose="020B0604020202020204" pitchFamily="34" charset="0"/>
              <a:buChar char="•"/>
            </a:pPr>
            <a:r>
              <a:rPr lang="en-US" sz="1200" dirty="0">
                <a:latin typeface="Franklin Gothic Book" panose="020B0503020102020204" pitchFamily="34" charset="0"/>
              </a:rPr>
              <a:t>box plot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dirty="0">
                <a:latin typeface="Franklin Gothic Book" panose="020B0503020102020204" pitchFamily="34" charset="0"/>
              </a:rPr>
              <a:t>Learn the best graph to use for various common use-cases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301847" y="242937"/>
            <a:ext cx="43181" cy="324000"/>
            <a:chOff x="828535" y="1813758"/>
            <a:chExt cx="43181" cy="378000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871716" y="1813758"/>
              <a:ext cx="0" cy="378000"/>
            </a:xfrm>
            <a:prstGeom prst="line">
              <a:avLst/>
            </a:prstGeom>
            <a:ln w="28575">
              <a:solidFill>
                <a:srgbClr val="F3C93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828535" y="1813758"/>
              <a:ext cx="0" cy="378000"/>
            </a:xfrm>
            <a:prstGeom prst="line">
              <a:avLst/>
            </a:prstGeom>
            <a:ln w="12700">
              <a:solidFill>
                <a:srgbClr val="23215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/>
          <p:cNvSpPr txBox="1"/>
          <p:nvPr/>
        </p:nvSpPr>
        <p:spPr>
          <a:xfrm>
            <a:off x="420769" y="212577"/>
            <a:ext cx="3050322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900" dirty="0">
                <a:solidFill>
                  <a:srgbClr val="232153"/>
                </a:solidFill>
                <a:latin typeface="Franklin Gothic Medium" panose="020B0603020102020204" pitchFamily="34" charset="0"/>
              </a:rPr>
              <a:t>Module Learning </a:t>
            </a:r>
            <a:r>
              <a:rPr lang="en-IN" sz="1900" dirty="0">
                <a:solidFill>
                  <a:srgbClr val="232153"/>
                </a:solidFill>
                <a:latin typeface="Franklin Gothic Book" panose="020B0503020102020204" pitchFamily="34" charset="0"/>
              </a:rPr>
              <a:t>Objectives</a:t>
            </a:r>
          </a:p>
        </p:txBody>
      </p:sp>
    </p:spTree>
    <p:extLst>
      <p:ext uri="{BB962C8B-B14F-4D97-AF65-F5344CB8AC3E}">
        <p14:creationId xmlns:p14="http://schemas.microsoft.com/office/powerpoint/2010/main" val="1087709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22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301847" y="242937"/>
            <a:ext cx="43181" cy="324000"/>
            <a:chOff x="828535" y="1813758"/>
            <a:chExt cx="43181" cy="378000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871716" y="1813758"/>
              <a:ext cx="0" cy="378000"/>
            </a:xfrm>
            <a:prstGeom prst="line">
              <a:avLst/>
            </a:prstGeom>
            <a:ln w="28575">
              <a:solidFill>
                <a:srgbClr val="F3C93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828535" y="1813758"/>
              <a:ext cx="0" cy="378000"/>
            </a:xfrm>
            <a:prstGeom prst="line">
              <a:avLst/>
            </a:prstGeom>
            <a:ln w="12700">
              <a:solidFill>
                <a:srgbClr val="23215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82BA839E-99D6-4DB5-87E0-E1A815322505}"/>
              </a:ext>
            </a:extLst>
          </p:cNvPr>
          <p:cNvSpPr txBox="1"/>
          <p:nvPr/>
        </p:nvSpPr>
        <p:spPr>
          <a:xfrm>
            <a:off x="420769" y="212577"/>
            <a:ext cx="3153107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900" dirty="0">
                <a:solidFill>
                  <a:srgbClr val="232153"/>
                </a:solidFill>
                <a:latin typeface="Franklin Gothic Medium" panose="020B0603020102020204" pitchFamily="34" charset="0"/>
              </a:rPr>
              <a:t>Visualizing </a:t>
            </a:r>
            <a:r>
              <a:rPr lang="en-IN" sz="1900" dirty="0">
                <a:solidFill>
                  <a:srgbClr val="232153"/>
                </a:solidFill>
                <a:latin typeface="Franklin Gothic Book" panose="020B0503020102020204" pitchFamily="34" charset="0"/>
              </a:rPr>
              <a:t>Data with ggplot2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925128" y="716890"/>
            <a:ext cx="8333895" cy="4374486"/>
            <a:chOff x="925128" y="716890"/>
            <a:chExt cx="8333895" cy="4374486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3F4E343-DA92-450F-A3EC-497BE6BC5EDE}"/>
                </a:ext>
              </a:extLst>
            </p:cNvPr>
            <p:cNvSpPr txBox="1"/>
            <p:nvPr/>
          </p:nvSpPr>
          <p:spPr>
            <a:xfrm>
              <a:off x="925128" y="2580968"/>
              <a:ext cx="21180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>
                  <a:solidFill>
                    <a:srgbClr val="232153"/>
                  </a:solidFill>
                  <a:latin typeface="Franklin Gothic Demi" panose="020B0703020102020204" pitchFamily="34" charset="0"/>
                </a:rPr>
                <a:t>Grammar of Graphics</a:t>
              </a:r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3438149" y="716890"/>
              <a:ext cx="5820874" cy="4374486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19050">
              <a:solidFill>
                <a:srgbClr val="FCBA37"/>
              </a:solidFill>
            </a:ln>
            <a:effectLst>
              <a:outerShdw blurRad="38100" dist="254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41C621D-51D7-45F0-BFDE-06D252D7A7F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11301" y="788315"/>
              <a:ext cx="5680625" cy="423163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37819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301847" y="242937"/>
            <a:ext cx="43181" cy="324000"/>
            <a:chOff x="828535" y="1813758"/>
            <a:chExt cx="43181" cy="378000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871716" y="1813758"/>
              <a:ext cx="0" cy="378000"/>
            </a:xfrm>
            <a:prstGeom prst="line">
              <a:avLst/>
            </a:prstGeom>
            <a:ln w="28575">
              <a:solidFill>
                <a:srgbClr val="F3C93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828535" y="1813758"/>
              <a:ext cx="0" cy="378000"/>
            </a:xfrm>
            <a:prstGeom prst="line">
              <a:avLst/>
            </a:prstGeom>
            <a:ln w="12700">
              <a:solidFill>
                <a:srgbClr val="23215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82BA839E-99D6-4DB5-87E0-E1A815322505}"/>
              </a:ext>
            </a:extLst>
          </p:cNvPr>
          <p:cNvSpPr txBox="1"/>
          <p:nvPr/>
        </p:nvSpPr>
        <p:spPr>
          <a:xfrm>
            <a:off x="420769" y="212577"/>
            <a:ext cx="3153107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900" dirty="0">
                <a:solidFill>
                  <a:srgbClr val="232153"/>
                </a:solidFill>
                <a:latin typeface="Franklin Gothic Medium" panose="020B0603020102020204" pitchFamily="34" charset="0"/>
              </a:rPr>
              <a:t>Visualizing </a:t>
            </a:r>
            <a:r>
              <a:rPr lang="en-IN" sz="1900" dirty="0">
                <a:solidFill>
                  <a:srgbClr val="232153"/>
                </a:solidFill>
                <a:latin typeface="Franklin Gothic Book" panose="020B0503020102020204" pitchFamily="34" charset="0"/>
              </a:rPr>
              <a:t>Data with ggplot2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C5105E-8EDB-4F29-8D19-781CF0225632}"/>
              </a:ext>
            </a:extLst>
          </p:cNvPr>
          <p:cNvSpPr txBox="1"/>
          <p:nvPr/>
        </p:nvSpPr>
        <p:spPr>
          <a:xfrm>
            <a:off x="4926088" y="930317"/>
            <a:ext cx="473800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>
                <a:solidFill>
                  <a:schemeClr val="accent2">
                    <a:lumMod val="75000"/>
                  </a:schemeClr>
                </a:solidFill>
                <a:latin typeface="Franklin Gothic Book" panose="020B0503020102020204" pitchFamily="34" charset="0"/>
              </a:rPr>
              <a:t>ggplot</a:t>
            </a:r>
            <a:r>
              <a:rPr lang="en-US" sz="1600" b="1" dirty="0">
                <a:solidFill>
                  <a:schemeClr val="accent2">
                    <a:lumMod val="75000"/>
                  </a:schemeClr>
                </a:solidFill>
                <a:latin typeface="Franklin Gothic Book" panose="020B0503020102020204" pitchFamily="34" charset="0"/>
              </a:rPr>
              <a:t>(data = </a:t>
            </a:r>
            <a:r>
              <a:rPr lang="en-US" sz="1600" b="1" dirty="0" err="1">
                <a:solidFill>
                  <a:schemeClr val="accent2">
                    <a:lumMod val="75000"/>
                  </a:schemeClr>
                </a:solidFill>
                <a:latin typeface="Franklin Gothic Book" panose="020B0503020102020204" pitchFamily="34" charset="0"/>
              </a:rPr>
              <a:t>target_df</a:t>
            </a:r>
            <a:r>
              <a:rPr lang="en-US" sz="1600" b="1" dirty="0">
                <a:solidFill>
                  <a:srgbClr val="232153"/>
                </a:solidFill>
                <a:latin typeface="Franklin Gothic Book" panose="020B0503020102020204" pitchFamily="34" charset="0"/>
              </a:rPr>
              <a:t>,</a:t>
            </a:r>
            <a:br>
              <a:rPr lang="en-US" sz="1600" b="1" dirty="0">
                <a:solidFill>
                  <a:srgbClr val="232153"/>
                </a:solidFill>
                <a:latin typeface="Franklin Gothic Book" panose="020B0503020102020204" pitchFamily="34" charset="0"/>
              </a:rPr>
            </a:br>
            <a:endParaRPr lang="en-US" sz="1600" b="1" dirty="0">
              <a:solidFill>
                <a:srgbClr val="232153"/>
              </a:solidFill>
              <a:latin typeface="Franklin Gothic Book" panose="020B0503020102020204" pitchFamily="34" charset="0"/>
            </a:endParaRPr>
          </a:p>
          <a:p>
            <a:r>
              <a:rPr lang="en-US" sz="1600" b="1" dirty="0" err="1">
                <a:solidFill>
                  <a:srgbClr val="FF0000"/>
                </a:solidFill>
                <a:latin typeface="Franklin Gothic Book" panose="020B0503020102020204" pitchFamily="34" charset="0"/>
              </a:rPr>
              <a:t>aes</a:t>
            </a:r>
            <a:r>
              <a:rPr lang="en-US" sz="1600" b="1" dirty="0">
                <a:solidFill>
                  <a:srgbClr val="FF0000"/>
                </a:solidFill>
                <a:latin typeface="Franklin Gothic Book" panose="020B0503020102020204" pitchFamily="34" charset="0"/>
              </a:rPr>
              <a:t>(x = </a:t>
            </a:r>
            <a:r>
              <a:rPr lang="en-US" sz="1600" b="1" dirty="0" err="1">
                <a:solidFill>
                  <a:srgbClr val="FF0000"/>
                </a:solidFill>
                <a:latin typeface="Franklin Gothic Book" panose="020B0503020102020204" pitchFamily="34" charset="0"/>
              </a:rPr>
              <a:t>x_axis_col</a:t>
            </a:r>
            <a:r>
              <a:rPr lang="en-US" sz="1600" b="1" dirty="0">
                <a:solidFill>
                  <a:srgbClr val="FF0000"/>
                </a:solidFill>
                <a:latin typeface="Franklin Gothic Book" panose="020B0503020102020204" pitchFamily="34" charset="0"/>
              </a:rPr>
              <a:t>,</a:t>
            </a:r>
          </a:p>
          <a:p>
            <a:r>
              <a:rPr lang="en-US" sz="1600" b="1" dirty="0">
                <a:solidFill>
                  <a:srgbClr val="FF0000"/>
                </a:solidFill>
                <a:latin typeface="Franklin Gothic Book" panose="020B0503020102020204" pitchFamily="34" charset="0"/>
              </a:rPr>
              <a:t>       y = </a:t>
            </a:r>
            <a:r>
              <a:rPr lang="en-US" sz="1600" b="1" dirty="0" err="1">
                <a:solidFill>
                  <a:srgbClr val="FF0000"/>
                </a:solidFill>
                <a:latin typeface="Franklin Gothic Book" panose="020B0503020102020204" pitchFamily="34" charset="0"/>
              </a:rPr>
              <a:t>y_axis_col</a:t>
            </a:r>
            <a:r>
              <a:rPr lang="en-US" sz="1600" b="1" dirty="0">
                <a:solidFill>
                  <a:srgbClr val="FF0000"/>
                </a:solidFill>
                <a:latin typeface="Franklin Gothic Book" panose="020B0503020102020204" pitchFamily="34" charset="0"/>
              </a:rPr>
              <a:t>,</a:t>
            </a:r>
          </a:p>
          <a:p>
            <a:r>
              <a:rPr lang="en-US" sz="1600" b="1" dirty="0">
                <a:solidFill>
                  <a:srgbClr val="FF0000"/>
                </a:solidFill>
                <a:latin typeface="Franklin Gothic Book" panose="020B0503020102020204" pitchFamily="34" charset="0"/>
              </a:rPr>
              <a:t>       col = </a:t>
            </a:r>
            <a:r>
              <a:rPr lang="en-US" sz="1600" b="1" dirty="0" err="1">
                <a:solidFill>
                  <a:srgbClr val="FF0000"/>
                </a:solidFill>
                <a:latin typeface="Franklin Gothic Book" panose="020B0503020102020204" pitchFamily="34" charset="0"/>
              </a:rPr>
              <a:t>color_grouping_col</a:t>
            </a:r>
            <a:r>
              <a:rPr lang="en-US" sz="1600" b="1" dirty="0">
                <a:solidFill>
                  <a:srgbClr val="FF0000"/>
                </a:solidFill>
                <a:latin typeface="Franklin Gothic Book" panose="020B0503020102020204" pitchFamily="34" charset="0"/>
              </a:rPr>
              <a:t>))                                  </a:t>
            </a:r>
            <a:r>
              <a:rPr lang="en-US" sz="1600" b="1" dirty="0">
                <a:solidFill>
                  <a:srgbClr val="232153"/>
                </a:solidFill>
                <a:latin typeface="Franklin Gothic Book" panose="020B0503020102020204" pitchFamily="34" charset="0"/>
              </a:rPr>
              <a:t>+</a:t>
            </a:r>
          </a:p>
          <a:p>
            <a:endParaRPr lang="en-US" sz="1600" b="1" dirty="0">
              <a:solidFill>
                <a:srgbClr val="232153"/>
              </a:solidFill>
              <a:latin typeface="Franklin Gothic Book" panose="020B0503020102020204" pitchFamily="34" charset="0"/>
            </a:endParaRPr>
          </a:p>
          <a:p>
            <a:r>
              <a:rPr lang="en-US" sz="1600" b="1" dirty="0" err="1">
                <a:solidFill>
                  <a:schemeClr val="accent1"/>
                </a:solidFill>
                <a:latin typeface="Franklin Gothic Book" panose="020B0503020102020204" pitchFamily="34" charset="0"/>
              </a:rPr>
              <a:t>geom_point</a:t>
            </a:r>
            <a:r>
              <a:rPr lang="en-US" sz="1600" b="1" dirty="0">
                <a:solidFill>
                  <a:schemeClr val="accent1"/>
                </a:solidFill>
                <a:latin typeface="Franklin Gothic Book" panose="020B0503020102020204" pitchFamily="34" charset="0"/>
              </a:rPr>
              <a:t>()</a:t>
            </a:r>
            <a:r>
              <a:rPr lang="en-US" sz="1600" b="1" dirty="0">
                <a:solidFill>
                  <a:srgbClr val="232153"/>
                </a:solidFill>
                <a:latin typeface="Franklin Gothic Book" panose="020B0503020102020204" pitchFamily="34" charset="0"/>
              </a:rPr>
              <a:t>                                                              + </a:t>
            </a:r>
          </a:p>
          <a:p>
            <a:endParaRPr lang="en-US" sz="1600" b="1" dirty="0">
              <a:solidFill>
                <a:srgbClr val="232153"/>
              </a:solidFill>
              <a:latin typeface="Franklin Gothic Book" panose="020B0503020102020204" pitchFamily="34" charset="0"/>
            </a:endParaRPr>
          </a:p>
          <a:p>
            <a:r>
              <a:rPr lang="en-US" sz="1600" b="1" dirty="0" err="1">
                <a:solidFill>
                  <a:schemeClr val="accent2"/>
                </a:solidFill>
                <a:latin typeface="Franklin Gothic Book" panose="020B0503020102020204" pitchFamily="34" charset="0"/>
              </a:rPr>
              <a:t>facet_wrap</a:t>
            </a:r>
            <a:r>
              <a:rPr lang="en-US" sz="1600" b="1" dirty="0">
                <a:solidFill>
                  <a:schemeClr val="accent2"/>
                </a:solidFill>
                <a:latin typeface="Franklin Gothic Book" panose="020B0503020102020204" pitchFamily="34" charset="0"/>
              </a:rPr>
              <a:t>(</a:t>
            </a:r>
            <a:r>
              <a:rPr lang="en-US" sz="1600" b="1" dirty="0" err="1">
                <a:solidFill>
                  <a:schemeClr val="accent2"/>
                </a:solidFill>
                <a:latin typeface="Franklin Gothic Book" panose="020B0503020102020204" pitchFamily="34" charset="0"/>
              </a:rPr>
              <a:t>vars</a:t>
            </a:r>
            <a:r>
              <a:rPr lang="en-US" sz="1600" b="1" dirty="0">
                <a:solidFill>
                  <a:schemeClr val="accent2"/>
                </a:solidFill>
                <a:latin typeface="Franklin Gothic Book" panose="020B0503020102020204" pitchFamily="34" charset="0"/>
              </a:rPr>
              <a:t>(</a:t>
            </a:r>
            <a:r>
              <a:rPr lang="en-US" sz="1600" b="1" dirty="0" err="1">
                <a:solidFill>
                  <a:schemeClr val="accent2"/>
                </a:solidFill>
                <a:latin typeface="Franklin Gothic Book" panose="020B0503020102020204" pitchFamily="34" charset="0"/>
              </a:rPr>
              <a:t>facet_group_col</a:t>
            </a:r>
            <a:r>
              <a:rPr lang="en-US" sz="1600" b="1" dirty="0">
                <a:solidFill>
                  <a:schemeClr val="accent2"/>
                </a:solidFill>
                <a:latin typeface="Franklin Gothic Book" panose="020B0503020102020204" pitchFamily="34" charset="0"/>
              </a:rPr>
              <a:t>))</a:t>
            </a:r>
            <a:r>
              <a:rPr lang="en-US" sz="1600" b="1" dirty="0">
                <a:solidFill>
                  <a:srgbClr val="232153"/>
                </a:solidFill>
                <a:latin typeface="Franklin Gothic Book" panose="020B0503020102020204" pitchFamily="34" charset="0"/>
              </a:rPr>
              <a:t>                           +</a:t>
            </a:r>
          </a:p>
          <a:p>
            <a:endParaRPr lang="en-US" sz="1600" b="1" dirty="0">
              <a:solidFill>
                <a:srgbClr val="232153"/>
              </a:solidFill>
              <a:latin typeface="Franklin Gothic Book" panose="020B0503020102020204" pitchFamily="34" charset="0"/>
            </a:endParaRPr>
          </a:p>
          <a:p>
            <a:r>
              <a:rPr lang="en-US" sz="1600" b="1" dirty="0" err="1">
                <a:solidFill>
                  <a:schemeClr val="accent6">
                    <a:lumMod val="75000"/>
                  </a:schemeClr>
                </a:solidFill>
                <a:latin typeface="Franklin Gothic Book" panose="020B0503020102020204" pitchFamily="34" charset="0"/>
              </a:rPr>
              <a:t>stat_summary</a:t>
            </a:r>
            <a:r>
              <a:rPr lang="en-US" sz="1600" b="1" dirty="0">
                <a:solidFill>
                  <a:schemeClr val="accent6">
                    <a:lumMod val="75000"/>
                  </a:schemeClr>
                </a:solidFill>
                <a:latin typeface="Franklin Gothic Book" panose="020B0503020102020204" pitchFamily="34" charset="0"/>
              </a:rPr>
              <a:t>()                                                          </a:t>
            </a:r>
            <a:r>
              <a:rPr lang="en-US" sz="1600" b="1" dirty="0">
                <a:solidFill>
                  <a:srgbClr val="232153"/>
                </a:solidFill>
                <a:latin typeface="Franklin Gothic Book" panose="020B0503020102020204" pitchFamily="34" charset="0"/>
              </a:rPr>
              <a:t>+</a:t>
            </a:r>
          </a:p>
          <a:p>
            <a:endParaRPr lang="en-US" sz="1600" b="1" dirty="0">
              <a:solidFill>
                <a:srgbClr val="002060"/>
              </a:solidFill>
              <a:latin typeface="Franklin Gothic Book" panose="020B0503020102020204" pitchFamily="34" charset="0"/>
            </a:endParaRPr>
          </a:p>
          <a:p>
            <a:r>
              <a:rPr lang="en-US" sz="1600" b="1" dirty="0" err="1">
                <a:solidFill>
                  <a:schemeClr val="accent4"/>
                </a:solidFill>
                <a:latin typeface="Franklin Gothic Book" panose="020B0503020102020204" pitchFamily="34" charset="0"/>
              </a:rPr>
              <a:t>coord_flip</a:t>
            </a:r>
            <a:r>
              <a:rPr lang="en-US" sz="1600" b="1" dirty="0">
                <a:solidFill>
                  <a:schemeClr val="accent4"/>
                </a:solidFill>
                <a:latin typeface="Franklin Gothic Book" panose="020B0503020102020204" pitchFamily="34" charset="0"/>
              </a:rPr>
              <a:t>()                                                                  </a:t>
            </a:r>
            <a:r>
              <a:rPr lang="en-US" sz="1600" b="1" dirty="0">
                <a:solidFill>
                  <a:srgbClr val="232153"/>
                </a:solidFill>
                <a:latin typeface="Franklin Gothic Book" panose="020B0503020102020204" pitchFamily="34" charset="0"/>
              </a:rPr>
              <a:t>+</a:t>
            </a:r>
          </a:p>
          <a:p>
            <a:endParaRPr lang="en-US" sz="1600" b="1" dirty="0">
              <a:solidFill>
                <a:srgbClr val="232153"/>
              </a:solidFill>
              <a:latin typeface="Franklin Gothic Book" panose="020B0503020102020204" pitchFamily="34" charset="0"/>
            </a:endParaRPr>
          </a:p>
          <a:p>
            <a:r>
              <a:rPr lang="en-US" sz="1600" b="1" dirty="0">
                <a:solidFill>
                  <a:srgbClr val="7030A0"/>
                </a:solidFill>
                <a:latin typeface="Franklin Gothic Book" panose="020B0503020102020204" pitchFamily="34" charset="0"/>
              </a:rPr>
              <a:t>theme(</a:t>
            </a:r>
            <a:r>
              <a:rPr lang="en-US" sz="1600" b="1" dirty="0" err="1">
                <a:solidFill>
                  <a:srgbClr val="7030A0"/>
                </a:solidFill>
                <a:latin typeface="Franklin Gothic Book" panose="020B0503020102020204" pitchFamily="34" charset="0"/>
              </a:rPr>
              <a:t>legend.text</a:t>
            </a:r>
            <a:r>
              <a:rPr lang="en-US" sz="1600" b="1" dirty="0">
                <a:solidFill>
                  <a:srgbClr val="7030A0"/>
                </a:solidFill>
                <a:latin typeface="Franklin Gothic Book" panose="020B0503020102020204" pitchFamily="34" charset="0"/>
              </a:rPr>
              <a:t> = </a:t>
            </a:r>
            <a:r>
              <a:rPr lang="en-US" sz="1600" b="1" dirty="0" err="1">
                <a:solidFill>
                  <a:srgbClr val="7030A0"/>
                </a:solidFill>
                <a:latin typeface="Franklin Gothic Book" panose="020B0503020102020204" pitchFamily="34" charset="0"/>
              </a:rPr>
              <a:t>element_text</a:t>
            </a:r>
            <a:r>
              <a:rPr lang="en-US" sz="1600" b="1" dirty="0">
                <a:solidFill>
                  <a:srgbClr val="7030A0"/>
                </a:solidFill>
                <a:latin typeface="Franklin Gothic Book" panose="020B0503020102020204" pitchFamily="34" charset="0"/>
              </a:rPr>
              <a:t>(face = “bold”)</a:t>
            </a:r>
            <a:endParaRPr lang="en-IN" sz="1600" b="1" dirty="0">
              <a:solidFill>
                <a:srgbClr val="232153"/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7558AD-CB97-4D9A-AE38-E4B255B06815}"/>
              </a:ext>
            </a:extLst>
          </p:cNvPr>
          <p:cNvSpPr txBox="1"/>
          <p:nvPr/>
        </p:nvSpPr>
        <p:spPr>
          <a:xfrm>
            <a:off x="424840" y="930317"/>
            <a:ext cx="394260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232153"/>
                </a:solidFill>
                <a:latin typeface="Franklin Gothic Book" panose="020B0503020102020204" pitchFamily="34" charset="0"/>
              </a:rPr>
              <a:t>Using the dataset “</a:t>
            </a:r>
            <a:r>
              <a:rPr lang="en-US" sz="1600" b="1" dirty="0" err="1">
                <a:solidFill>
                  <a:schemeClr val="accent2">
                    <a:lumMod val="75000"/>
                  </a:schemeClr>
                </a:solidFill>
                <a:latin typeface="Franklin Gothic Book" panose="020B0503020102020204" pitchFamily="34" charset="0"/>
              </a:rPr>
              <a:t>target_df</a:t>
            </a:r>
            <a:r>
              <a:rPr lang="en-US" sz="1600" b="1" dirty="0">
                <a:solidFill>
                  <a:srgbClr val="232153"/>
                </a:solidFill>
                <a:latin typeface="Franklin Gothic Book" panose="020B0503020102020204" pitchFamily="34" charset="0"/>
              </a:rPr>
              <a:t>”</a:t>
            </a:r>
            <a:br>
              <a:rPr lang="en-US" sz="1600" b="1" dirty="0">
                <a:solidFill>
                  <a:srgbClr val="232153"/>
                </a:solidFill>
                <a:latin typeface="Franklin Gothic Book" panose="020B0503020102020204" pitchFamily="34" charset="0"/>
              </a:rPr>
            </a:br>
            <a:endParaRPr lang="en-US" sz="1600" b="1" dirty="0">
              <a:solidFill>
                <a:srgbClr val="232153"/>
              </a:solidFill>
              <a:latin typeface="Franklin Gothic Book" panose="020B0503020102020204" pitchFamily="34" charset="0"/>
            </a:endParaRPr>
          </a:p>
          <a:p>
            <a:r>
              <a:rPr lang="en-US" sz="1600" b="1" dirty="0">
                <a:solidFill>
                  <a:srgbClr val="FF0000"/>
                </a:solidFill>
                <a:latin typeface="Franklin Gothic Book" panose="020B0503020102020204" pitchFamily="34" charset="0"/>
              </a:rPr>
              <a:t>map these variables to the axis and color aesthetics</a:t>
            </a:r>
            <a:r>
              <a:rPr lang="en-US" sz="1600" b="1" dirty="0">
                <a:solidFill>
                  <a:srgbClr val="232153"/>
                </a:solidFill>
                <a:latin typeface="Franklin Gothic Book" panose="020B0503020102020204" pitchFamily="34" charset="0"/>
              </a:rPr>
              <a:t>, then</a:t>
            </a:r>
          </a:p>
          <a:p>
            <a:endParaRPr lang="en-US" sz="1600" b="1" dirty="0">
              <a:solidFill>
                <a:srgbClr val="232153"/>
              </a:solidFill>
              <a:latin typeface="Franklin Gothic Book" panose="020B0503020102020204" pitchFamily="34" charset="0"/>
            </a:endParaRPr>
          </a:p>
          <a:p>
            <a:endParaRPr lang="en-US" sz="1600" b="1" dirty="0">
              <a:solidFill>
                <a:schemeClr val="accent1"/>
              </a:solidFill>
              <a:latin typeface="Franklin Gothic Book" panose="020B0503020102020204" pitchFamily="34" charset="0"/>
            </a:endParaRPr>
          </a:p>
          <a:p>
            <a:r>
              <a:rPr lang="en-US" sz="1600" b="1" dirty="0">
                <a:solidFill>
                  <a:schemeClr val="accent1"/>
                </a:solidFill>
                <a:latin typeface="Franklin Gothic Book" panose="020B0503020102020204" pitchFamily="34" charset="0"/>
              </a:rPr>
              <a:t>define objects in graph</a:t>
            </a:r>
            <a:r>
              <a:rPr lang="en-US" sz="1600" b="1" dirty="0">
                <a:solidFill>
                  <a:srgbClr val="232153"/>
                </a:solidFill>
                <a:latin typeface="Franklin Gothic Book" panose="020B0503020102020204" pitchFamily="34" charset="0"/>
              </a:rPr>
              <a:t>, then</a:t>
            </a:r>
          </a:p>
          <a:p>
            <a:endParaRPr lang="en-US" sz="1600" b="1" dirty="0">
              <a:solidFill>
                <a:srgbClr val="232153"/>
              </a:solidFill>
              <a:latin typeface="Franklin Gothic Book" panose="020B0503020102020204" pitchFamily="34" charset="0"/>
            </a:endParaRPr>
          </a:p>
          <a:p>
            <a:r>
              <a:rPr lang="en-US" sz="1600" b="1" dirty="0">
                <a:solidFill>
                  <a:schemeClr val="accent2"/>
                </a:solidFill>
                <a:latin typeface="Franklin Gothic Book" panose="020B0503020102020204" pitchFamily="34" charset="0"/>
              </a:rPr>
              <a:t>split into subsets/panels</a:t>
            </a:r>
            <a:r>
              <a:rPr lang="en-US" sz="1600" b="1" dirty="0">
                <a:solidFill>
                  <a:srgbClr val="232153"/>
                </a:solidFill>
                <a:latin typeface="Franklin Gothic Book" panose="020B0503020102020204" pitchFamily="34" charset="0"/>
              </a:rPr>
              <a:t>, then</a:t>
            </a:r>
          </a:p>
          <a:p>
            <a:endParaRPr lang="en-US" sz="1600" b="1" dirty="0">
              <a:solidFill>
                <a:srgbClr val="232153"/>
              </a:solidFill>
              <a:latin typeface="Franklin Gothic Book" panose="020B0503020102020204" pitchFamily="34" charset="0"/>
            </a:endParaRPr>
          </a:p>
          <a:p>
            <a:r>
              <a:rPr lang="en-US" sz="1600" b="1" dirty="0">
                <a:solidFill>
                  <a:schemeClr val="accent6">
                    <a:lumMod val="75000"/>
                  </a:schemeClr>
                </a:solidFill>
                <a:latin typeface="Franklin Gothic Book" panose="020B0503020102020204" pitchFamily="34" charset="0"/>
              </a:rPr>
              <a:t>transform the data</a:t>
            </a:r>
            <a:r>
              <a:rPr lang="en-US" sz="1600" b="1" dirty="0">
                <a:solidFill>
                  <a:srgbClr val="232153"/>
                </a:solidFill>
                <a:latin typeface="Franklin Gothic Book" panose="020B0503020102020204" pitchFamily="34" charset="0"/>
              </a:rPr>
              <a:t>, then</a:t>
            </a:r>
          </a:p>
          <a:p>
            <a:endParaRPr lang="en-US" sz="1600" b="1" dirty="0">
              <a:solidFill>
                <a:srgbClr val="002060"/>
              </a:solidFill>
              <a:latin typeface="Franklin Gothic Book" panose="020B0503020102020204" pitchFamily="34" charset="0"/>
            </a:endParaRPr>
          </a:p>
          <a:p>
            <a:r>
              <a:rPr lang="en-US" sz="1600" b="1" dirty="0">
                <a:solidFill>
                  <a:schemeClr val="accent4"/>
                </a:solidFill>
                <a:latin typeface="Franklin Gothic Book" panose="020B0503020102020204" pitchFamily="34" charset="0"/>
              </a:rPr>
              <a:t>flip the axes</a:t>
            </a:r>
            <a:r>
              <a:rPr lang="en-US" sz="1600" b="1" dirty="0">
                <a:solidFill>
                  <a:srgbClr val="232153"/>
                </a:solidFill>
                <a:latin typeface="Franklin Gothic Book" panose="020B0503020102020204" pitchFamily="34" charset="0"/>
              </a:rPr>
              <a:t>, and finally</a:t>
            </a:r>
          </a:p>
          <a:p>
            <a:endParaRPr lang="en-US" sz="1600" b="1" dirty="0">
              <a:solidFill>
                <a:srgbClr val="232153"/>
              </a:solidFill>
              <a:latin typeface="Franklin Gothic Book" panose="020B0503020102020204" pitchFamily="34" charset="0"/>
            </a:endParaRPr>
          </a:p>
          <a:p>
            <a:r>
              <a:rPr lang="en-US" sz="1600" b="1" dirty="0">
                <a:solidFill>
                  <a:srgbClr val="7030A0"/>
                </a:solidFill>
                <a:latin typeface="Franklin Gothic Book" panose="020B0503020102020204" pitchFamily="34" charset="0"/>
              </a:rPr>
              <a:t>set the color and design theme</a:t>
            </a:r>
            <a:endParaRPr lang="en-IN" sz="1600" b="1" dirty="0">
              <a:solidFill>
                <a:srgbClr val="232153"/>
              </a:solidFill>
              <a:latin typeface="Franklin Gothic Book" panose="020B05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7981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8" grpId="0"/>
      <p:bldP spid="7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301847" y="242937"/>
            <a:ext cx="43181" cy="324000"/>
            <a:chOff x="828535" y="1813758"/>
            <a:chExt cx="43181" cy="378000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871716" y="1813758"/>
              <a:ext cx="0" cy="378000"/>
            </a:xfrm>
            <a:prstGeom prst="line">
              <a:avLst/>
            </a:prstGeom>
            <a:ln w="28575">
              <a:solidFill>
                <a:srgbClr val="F3C93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828535" y="1813758"/>
              <a:ext cx="0" cy="378000"/>
            </a:xfrm>
            <a:prstGeom prst="line">
              <a:avLst/>
            </a:prstGeom>
            <a:ln w="12700">
              <a:solidFill>
                <a:srgbClr val="23215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/>
          <p:cNvSpPr txBox="1"/>
          <p:nvPr/>
        </p:nvSpPr>
        <p:spPr>
          <a:xfrm>
            <a:off x="420769" y="212577"/>
            <a:ext cx="3203506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900" dirty="0">
                <a:solidFill>
                  <a:srgbClr val="232153"/>
                </a:solidFill>
                <a:latin typeface="Franklin Gothic Medium" panose="020B0603020102020204" pitchFamily="34" charset="0"/>
              </a:rPr>
              <a:t>Visualizing </a:t>
            </a:r>
            <a:r>
              <a:rPr lang="en-IN" sz="1900" dirty="0">
                <a:solidFill>
                  <a:srgbClr val="232153"/>
                </a:solidFill>
                <a:latin typeface="Franklin Gothic Book" panose="020B0503020102020204" pitchFamily="34" charset="0"/>
              </a:rPr>
              <a:t>Data with ggplot2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558064" y="470082"/>
            <a:ext cx="9081346" cy="4610802"/>
            <a:chOff x="558064" y="470082"/>
            <a:chExt cx="9081346" cy="4610802"/>
          </a:xfrm>
        </p:grpSpPr>
        <p:sp>
          <p:nvSpPr>
            <p:cNvPr id="10" name="Rounded Rectangle 9"/>
            <p:cNvSpPr/>
            <p:nvPr/>
          </p:nvSpPr>
          <p:spPr>
            <a:xfrm>
              <a:off x="3829010" y="470082"/>
              <a:ext cx="5810400" cy="4610802"/>
            </a:xfrm>
            <a:prstGeom prst="roundRect">
              <a:avLst>
                <a:gd name="adj" fmla="val 2222"/>
              </a:avLst>
            </a:prstGeom>
            <a:solidFill>
              <a:schemeClr val="bg1"/>
            </a:solidFill>
            <a:ln w="19050">
              <a:solidFill>
                <a:srgbClr val="FCBA37"/>
              </a:solidFill>
            </a:ln>
            <a:effectLst>
              <a:outerShdw blurRad="38100" dist="254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7" name="Picture 2" descr="See the source image">
              <a:extLst>
                <a:ext uri="{FF2B5EF4-FFF2-40B4-BE49-F238E27FC236}">
                  <a16:creationId xmlns:a16="http://schemas.microsoft.com/office/drawing/2014/main" id="{C0F50D5D-90AB-48A4-945E-04842D3622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8064" y="2098372"/>
              <a:ext cx="2144099" cy="7522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9A1BC9C-2E95-4443-8650-ADD31CC19D62}"/>
                </a:ext>
              </a:extLst>
            </p:cNvPr>
            <p:cNvSpPr txBox="1"/>
            <p:nvPr/>
          </p:nvSpPr>
          <p:spPr>
            <a:xfrm>
              <a:off x="1256307" y="2861559"/>
              <a:ext cx="24330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>
                  <a:solidFill>
                    <a:srgbClr val="232153"/>
                  </a:solidFill>
                  <a:latin typeface="Franklin Gothic Demi" panose="020B0703020102020204" pitchFamily="34" charset="0"/>
                </a:rPr>
                <a:t>Cheatsheets</a:t>
              </a:r>
              <a:r>
                <a:rPr lang="en-US" sz="1600" dirty="0">
                  <a:solidFill>
                    <a:srgbClr val="232153"/>
                  </a:solidFill>
                  <a:latin typeface="Franklin Gothic Demi" panose="020B0703020102020204" pitchFamily="34" charset="0"/>
                </a:rPr>
                <a:t>: </a:t>
              </a:r>
            </a:p>
            <a:p>
              <a:r>
                <a:rPr lang="en-US" sz="1600" dirty="0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Data Visualization</a:t>
              </a:r>
            </a:p>
          </p:txBody>
        </p:sp>
        <p:graphicFrame>
          <p:nvGraphicFramePr>
            <p:cNvPr id="16" name="Object 15">
              <a:hlinkClick r:id="rId3" action="ppaction://hlinkfile"/>
              <a:extLst>
                <a:ext uri="{FF2B5EF4-FFF2-40B4-BE49-F238E27FC236}">
                  <a16:creationId xmlns:a16="http://schemas.microsoft.com/office/drawing/2014/main" id="{25AA726A-2D44-497D-8953-89CF4D599210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838292158"/>
                </p:ext>
              </p:extLst>
            </p:nvPr>
          </p:nvGraphicFramePr>
          <p:xfrm>
            <a:off x="3871456" y="563273"/>
            <a:ext cx="5711923" cy="441404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Acrobat Document" r:id="rId4" imgW="10477373" imgH="8096114" progId="AcroExch.Document.DC">
                    <p:embed/>
                  </p:oleObj>
                </mc:Choice>
                <mc:Fallback>
                  <p:oleObj name="Acrobat Document" r:id="rId4" imgW="10477373" imgH="8096114" progId="AcroExch.Document.DC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3871456" y="563273"/>
                          <a:ext cx="5711923" cy="441404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1352908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4771" y="855878"/>
            <a:ext cx="5778681" cy="3798289"/>
          </a:xfrm>
          <a:prstGeom prst="rect">
            <a:avLst/>
          </a:prstGeom>
        </p:spPr>
      </p:pic>
      <p:grpSp>
        <p:nvGrpSpPr>
          <p:cNvPr id="25" name="Group 24"/>
          <p:cNvGrpSpPr/>
          <p:nvPr/>
        </p:nvGrpSpPr>
        <p:grpSpPr>
          <a:xfrm>
            <a:off x="301847" y="242937"/>
            <a:ext cx="43181" cy="324000"/>
            <a:chOff x="828535" y="1813758"/>
            <a:chExt cx="43181" cy="378000"/>
          </a:xfrm>
        </p:grpSpPr>
        <p:cxnSp>
          <p:nvCxnSpPr>
            <p:cNvPr id="26" name="Straight Connector 25"/>
            <p:cNvCxnSpPr/>
            <p:nvPr/>
          </p:nvCxnSpPr>
          <p:spPr>
            <a:xfrm>
              <a:off x="871716" y="1813758"/>
              <a:ext cx="0" cy="378000"/>
            </a:xfrm>
            <a:prstGeom prst="line">
              <a:avLst/>
            </a:prstGeom>
            <a:ln w="28575">
              <a:solidFill>
                <a:srgbClr val="F3C93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828535" y="1813758"/>
              <a:ext cx="0" cy="378000"/>
            </a:xfrm>
            <a:prstGeom prst="line">
              <a:avLst/>
            </a:prstGeom>
            <a:ln w="12700">
              <a:solidFill>
                <a:srgbClr val="23215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TextBox 27"/>
          <p:cNvSpPr txBox="1"/>
          <p:nvPr/>
        </p:nvSpPr>
        <p:spPr>
          <a:xfrm>
            <a:off x="420769" y="212577"/>
            <a:ext cx="985976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900" dirty="0">
                <a:solidFill>
                  <a:srgbClr val="232153"/>
                </a:solidFill>
                <a:latin typeface="Franklin Gothic Medium" panose="020B0603020102020204" pitchFamily="34" charset="0"/>
              </a:rPr>
              <a:t>Agenda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261901" y="1386180"/>
            <a:ext cx="3232107" cy="2131182"/>
            <a:chOff x="345028" y="1665789"/>
            <a:chExt cx="3232107" cy="2131182"/>
          </a:xfrm>
        </p:grpSpPr>
        <p:sp>
          <p:nvSpPr>
            <p:cNvPr id="11" name="TextBox 10"/>
            <p:cNvSpPr txBox="1"/>
            <p:nvPr/>
          </p:nvSpPr>
          <p:spPr>
            <a:xfrm>
              <a:off x="504548" y="2054900"/>
              <a:ext cx="213052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44000" indent="-171450">
                <a:buFont typeface="Wingdings" panose="05000000000000000000" pitchFamily="2" charset="2"/>
                <a:buChar char="§"/>
              </a:pPr>
              <a:r>
                <a:rPr lang="en-IN" sz="1200" dirty="0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Importing data formats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04548" y="2282094"/>
              <a:ext cx="307258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44000" indent="-171450">
                <a:buFont typeface="Wingdings" panose="05000000000000000000" pitchFamily="2" charset="2"/>
                <a:buChar char="§"/>
              </a:pPr>
              <a:r>
                <a:rPr lang="en-IN" sz="1200" dirty="0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Clean and process data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04548" y="2505206"/>
              <a:ext cx="192475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44000" indent="-171450">
                <a:buFont typeface="Wingdings" panose="05000000000000000000" pitchFamily="2" charset="2"/>
                <a:buChar char="§"/>
              </a:pPr>
              <a:r>
                <a:rPr lang="en-IN" sz="1200" dirty="0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Introduction to </a:t>
              </a:r>
              <a:r>
                <a:rPr lang="en-IN" sz="1200" dirty="0" err="1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dplyr</a:t>
              </a:r>
              <a:endParaRPr lang="en-IN" sz="1200" dirty="0">
                <a:solidFill>
                  <a:srgbClr val="232153"/>
                </a:solidFill>
                <a:latin typeface="Franklin Gothic Book" panose="020B0503020102020204" pitchFamily="34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04549" y="1829298"/>
              <a:ext cx="1872892" cy="276999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marL="144000" indent="-171450">
                <a:buFont typeface="Wingdings" panose="05000000000000000000" pitchFamily="2" charset="2"/>
                <a:buChar char="§"/>
              </a:pPr>
              <a:r>
                <a:rPr lang="en-IN" sz="1200" dirty="0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Basic programming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04548" y="2731688"/>
              <a:ext cx="148120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44000" indent="-171450">
                <a:buFont typeface="Wingdings" panose="05000000000000000000" pitchFamily="2" charset="2"/>
                <a:buChar char="§"/>
              </a:pPr>
              <a:r>
                <a:rPr lang="en-IN" sz="1200" dirty="0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Data merging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04548" y="2954983"/>
              <a:ext cx="240467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44000" indent="-171450">
                <a:buFont typeface="Wingdings" panose="05000000000000000000" pitchFamily="2" charset="2"/>
                <a:buChar char="§"/>
              </a:pPr>
              <a:r>
                <a:rPr lang="en-US" sz="1200" dirty="0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Visualize data with ggplot2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345028" y="1665789"/>
              <a:ext cx="2825820" cy="1530245"/>
            </a:xfrm>
            <a:prstGeom prst="rect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" name="Rounded Rectangle 2"/>
            <p:cNvSpPr/>
            <p:nvPr/>
          </p:nvSpPr>
          <p:spPr>
            <a:xfrm>
              <a:off x="509181" y="3242851"/>
              <a:ext cx="2657680" cy="554120"/>
            </a:xfrm>
            <a:prstGeom prst="roundRect">
              <a:avLst>
                <a:gd name="adj" fmla="val 12963"/>
              </a:avLst>
            </a:prstGeom>
            <a:solidFill>
              <a:srgbClr val="FCBA37"/>
            </a:solidFill>
            <a:ln>
              <a:noFill/>
            </a:ln>
            <a:effectLst>
              <a:outerShdw blurRad="508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rgbClr val="FF7127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04548" y="3261001"/>
              <a:ext cx="283032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44000" indent="-171450">
                <a:buFont typeface="Wingdings" panose="05000000000000000000" pitchFamily="2" charset="2"/>
                <a:buChar char="§"/>
              </a:pPr>
              <a:r>
                <a:rPr lang="en-US" sz="1400" dirty="0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Shiny interactive visualizations (time permitting)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76809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144963" y="2219991"/>
            <a:ext cx="14473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dirty="0">
                <a:solidFill>
                  <a:srgbClr val="232153"/>
                </a:solidFill>
                <a:latin typeface="Franklin Gothic Book" panose="020B0503020102020204" pitchFamily="34" charset="0"/>
              </a:rPr>
              <a:t>Welcome to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144962" y="2552778"/>
            <a:ext cx="3567987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100" dirty="0">
                <a:solidFill>
                  <a:srgbClr val="232153"/>
                </a:solidFill>
                <a:latin typeface="Franklin Gothic Medium" panose="020B0603020102020204" pitchFamily="34" charset="0"/>
              </a:rPr>
              <a:t>Interactive Visualizations with shiny</a:t>
            </a:r>
          </a:p>
          <a:p>
            <a:endParaRPr lang="en-IN" sz="2100" dirty="0">
              <a:solidFill>
                <a:srgbClr val="232153"/>
              </a:solidFill>
              <a:latin typeface="Franklin Gothic Medium" panose="020B06030201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580" y="815319"/>
            <a:ext cx="5323167" cy="3792231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6061436" y="2213246"/>
            <a:ext cx="0" cy="720000"/>
          </a:xfrm>
          <a:prstGeom prst="line">
            <a:avLst/>
          </a:prstGeom>
          <a:ln w="28575">
            <a:solidFill>
              <a:srgbClr val="F3C9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6015051" y="2213246"/>
            <a:ext cx="0" cy="720000"/>
          </a:xfrm>
          <a:prstGeom prst="line">
            <a:avLst/>
          </a:prstGeom>
          <a:ln w="12700">
            <a:solidFill>
              <a:srgbClr val="2321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0977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75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500"/>
                            </p:stCondLst>
                            <p:childTnLst>
                              <p:par>
                                <p:cTn id="16" presetID="2" presetClass="entr" presetSubtype="2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2" presetClass="entr" presetSubtype="2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421298" y="1547829"/>
            <a:ext cx="37483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232153"/>
                </a:solidFill>
                <a:latin typeface="Franklin Gothic Book" panose="020B0503020102020204" pitchFamily="34" charset="0"/>
              </a:rPr>
              <a:t>By the end of this module, you will be able to: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1402" y="778346"/>
            <a:ext cx="4504576" cy="424601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77993" y="1824828"/>
            <a:ext cx="40629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en-US" sz="1200" dirty="0">
                <a:latin typeface="Franklin Gothic Book" panose="020B0503020102020204" pitchFamily="34" charset="0"/>
              </a:rPr>
              <a:t>Know the anatomy of a shiny interactive application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dirty="0">
                <a:latin typeface="Franklin Gothic Book" panose="020B0503020102020204" pitchFamily="34" charset="0"/>
              </a:rPr>
              <a:t>Know the benefits of reactive visualizations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dirty="0">
                <a:latin typeface="Franklin Gothic Book" panose="020B0503020102020204" pitchFamily="34" charset="0"/>
              </a:rPr>
              <a:t>Browse RStudio’s gallery of shiny visualizations to incorporate into your own data visualization project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301847" y="242937"/>
            <a:ext cx="43181" cy="324000"/>
            <a:chOff x="828535" y="1813758"/>
            <a:chExt cx="43181" cy="378000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871716" y="1813758"/>
              <a:ext cx="0" cy="378000"/>
            </a:xfrm>
            <a:prstGeom prst="line">
              <a:avLst/>
            </a:prstGeom>
            <a:ln w="28575">
              <a:solidFill>
                <a:srgbClr val="F3C93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828535" y="1813758"/>
              <a:ext cx="0" cy="378000"/>
            </a:xfrm>
            <a:prstGeom prst="line">
              <a:avLst/>
            </a:prstGeom>
            <a:ln w="12700">
              <a:solidFill>
                <a:srgbClr val="23215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/>
          <p:cNvSpPr txBox="1"/>
          <p:nvPr/>
        </p:nvSpPr>
        <p:spPr>
          <a:xfrm>
            <a:off x="420769" y="212577"/>
            <a:ext cx="3050322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900" dirty="0">
                <a:solidFill>
                  <a:srgbClr val="232153"/>
                </a:solidFill>
                <a:latin typeface="Franklin Gothic Medium" panose="020B0603020102020204" pitchFamily="34" charset="0"/>
              </a:rPr>
              <a:t>Module Learning </a:t>
            </a:r>
            <a:r>
              <a:rPr lang="en-IN" sz="1900" dirty="0">
                <a:solidFill>
                  <a:srgbClr val="232153"/>
                </a:solidFill>
                <a:latin typeface="Franklin Gothic Book" panose="020B0503020102020204" pitchFamily="34" charset="0"/>
              </a:rPr>
              <a:t>Objectives</a:t>
            </a:r>
          </a:p>
        </p:txBody>
      </p:sp>
    </p:spTree>
    <p:extLst>
      <p:ext uri="{BB962C8B-B14F-4D97-AF65-F5344CB8AC3E}">
        <p14:creationId xmlns:p14="http://schemas.microsoft.com/office/powerpoint/2010/main" val="1151164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2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421298" y="1547829"/>
            <a:ext cx="37483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232153"/>
                </a:solidFill>
                <a:latin typeface="Franklin Gothic Book" panose="020B0503020102020204" pitchFamily="34" charset="0"/>
              </a:rPr>
              <a:t>By the end of this course, you will be able to: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1402" y="778346"/>
            <a:ext cx="4504576" cy="424601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09077" y="1831906"/>
            <a:ext cx="40629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4000" indent="-171450">
              <a:buSzPct val="100000"/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rgbClr val="232153"/>
                </a:solidFill>
                <a:latin typeface="Franklin Gothic Book" panose="020B0503020102020204" pitchFamily="34" charset="0"/>
              </a:rPr>
              <a:t>Understand enough R programming sufficient for working   </a:t>
            </a:r>
            <a:br>
              <a:rPr lang="en-US" sz="1200" dirty="0">
                <a:solidFill>
                  <a:srgbClr val="232153"/>
                </a:solidFill>
                <a:latin typeface="Franklin Gothic Book" panose="020B0503020102020204" pitchFamily="34" charset="0"/>
              </a:rPr>
            </a:br>
            <a:r>
              <a:rPr lang="en-US" sz="1200" dirty="0">
                <a:solidFill>
                  <a:srgbClr val="232153"/>
                </a:solidFill>
                <a:latin typeface="Franklin Gothic Book" panose="020B0503020102020204" pitchFamily="34" charset="0"/>
              </a:rPr>
              <a:t> on the labs and most basic data analytics tasks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09077" y="2240335"/>
            <a:ext cx="39970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4000" indent="-171450"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rgbClr val="232153"/>
                </a:solidFill>
                <a:latin typeface="Franklin Gothic Book" panose="020B0503020102020204" pitchFamily="34" charset="0"/>
              </a:rPr>
              <a:t>Get familiar with notebooks in RStudio (</a:t>
            </a:r>
            <a:r>
              <a:rPr lang="en-US" sz="1200" dirty="0" err="1">
                <a:solidFill>
                  <a:srgbClr val="232153"/>
                </a:solidFill>
                <a:latin typeface="Franklin Gothic Book" panose="020B0503020102020204" pitchFamily="34" charset="0"/>
              </a:rPr>
              <a:t>knittr</a:t>
            </a:r>
            <a:r>
              <a:rPr lang="en-US" sz="1200" dirty="0">
                <a:solidFill>
                  <a:srgbClr val="232153"/>
                </a:solidFill>
                <a:latin typeface="Franklin Gothic Book" panose="020B0503020102020204" pitchFamily="34" charset="0"/>
              </a:rPr>
              <a:t>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09077" y="2465885"/>
            <a:ext cx="30725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4000" indent="-171450">
              <a:buFont typeface="Wingdings" panose="05000000000000000000" pitchFamily="2" charset="2"/>
              <a:buChar char="§"/>
            </a:pPr>
            <a:r>
              <a:rPr lang="en-IN" sz="1200" dirty="0">
                <a:solidFill>
                  <a:srgbClr val="232153"/>
                </a:solidFill>
                <a:latin typeface="Franklin Gothic Book" panose="020B0503020102020204" pitchFamily="34" charset="0"/>
              </a:rPr>
              <a:t>Use R Markdown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09077" y="2691435"/>
            <a:ext cx="38507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4000" indent="-171450"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rgbClr val="232153"/>
                </a:solidFill>
                <a:latin typeface="Franklin Gothic Book" panose="020B0503020102020204" pitchFamily="34" charset="0"/>
              </a:rPr>
              <a:t>Import a variety of data formats into R (e.g. JSON, </a:t>
            </a:r>
            <a:br>
              <a:rPr lang="en-US" sz="1200" dirty="0">
                <a:solidFill>
                  <a:srgbClr val="232153"/>
                </a:solidFill>
                <a:latin typeface="Franklin Gothic Book" panose="020B0503020102020204" pitchFamily="34" charset="0"/>
              </a:rPr>
            </a:br>
            <a:r>
              <a:rPr lang="en-US" sz="1200" dirty="0">
                <a:solidFill>
                  <a:srgbClr val="232153"/>
                </a:solidFill>
                <a:latin typeface="Franklin Gothic Book" panose="020B0503020102020204" pitchFamily="34" charset="0"/>
              </a:rPr>
              <a:t> CSV*, XPT*, XLS) (Stretch goal - API)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09077" y="3092551"/>
            <a:ext cx="39970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4000" indent="-171450"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rgbClr val="232153"/>
                </a:solidFill>
                <a:latin typeface="Franklin Gothic Book" panose="020B0503020102020204" pitchFamily="34" charset="0"/>
              </a:rPr>
              <a:t>Clean and pre-process data in preparation for analysis </a:t>
            </a:r>
            <a:br>
              <a:rPr lang="en-US" sz="1200" dirty="0">
                <a:solidFill>
                  <a:srgbClr val="232153"/>
                </a:solidFill>
                <a:latin typeface="Franklin Gothic Book" panose="020B0503020102020204" pitchFamily="34" charset="0"/>
              </a:rPr>
            </a:br>
            <a:r>
              <a:rPr lang="en-US" sz="1200" dirty="0">
                <a:solidFill>
                  <a:srgbClr val="232153"/>
                </a:solidFill>
                <a:latin typeface="Franklin Gothic Book" panose="020B0503020102020204" pitchFamily="34" charset="0"/>
              </a:rPr>
              <a:t> (quality control check)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09077" y="3502767"/>
            <a:ext cx="44652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4000" indent="-171450"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rgbClr val="232153"/>
                </a:solidFill>
                <a:latin typeface="Franklin Gothic Book" panose="020B0503020102020204" pitchFamily="34" charset="0"/>
              </a:rPr>
              <a:t>Merge and transform data from multiple data sources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301847" y="242937"/>
            <a:ext cx="43181" cy="324000"/>
            <a:chOff x="828535" y="1813758"/>
            <a:chExt cx="43181" cy="378000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871716" y="1813758"/>
              <a:ext cx="0" cy="378000"/>
            </a:xfrm>
            <a:prstGeom prst="line">
              <a:avLst/>
            </a:prstGeom>
            <a:ln w="28575">
              <a:solidFill>
                <a:srgbClr val="F3C93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828535" y="1813758"/>
              <a:ext cx="0" cy="378000"/>
            </a:xfrm>
            <a:prstGeom prst="line">
              <a:avLst/>
            </a:prstGeom>
            <a:ln w="12700">
              <a:solidFill>
                <a:srgbClr val="23215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/>
          <p:cNvSpPr txBox="1"/>
          <p:nvPr/>
        </p:nvSpPr>
        <p:spPr>
          <a:xfrm>
            <a:off x="420769" y="212577"/>
            <a:ext cx="2998770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900" dirty="0">
                <a:solidFill>
                  <a:srgbClr val="232153"/>
                </a:solidFill>
                <a:latin typeface="Franklin Gothic Medium" panose="020B0603020102020204" pitchFamily="34" charset="0"/>
              </a:rPr>
              <a:t>Course Learning </a:t>
            </a:r>
            <a:r>
              <a:rPr lang="en-IN" sz="1900" dirty="0">
                <a:solidFill>
                  <a:srgbClr val="232153"/>
                </a:solidFill>
                <a:latin typeface="Franklin Gothic Book" panose="020B0503020102020204" pitchFamily="34" charset="0"/>
              </a:rPr>
              <a:t>Objectives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09077" y="3779766"/>
            <a:ext cx="44652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4000" indent="-171450"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rgbClr val="232153"/>
                </a:solidFill>
                <a:latin typeface="Franklin Gothic Book" panose="020B0503020102020204" pitchFamily="34" charset="0"/>
              </a:rPr>
              <a:t>Interact with data using shiny (time permitting)</a:t>
            </a:r>
          </a:p>
        </p:txBody>
      </p:sp>
    </p:spTree>
    <p:extLst>
      <p:ext uri="{BB962C8B-B14F-4D97-AF65-F5344CB8AC3E}">
        <p14:creationId xmlns:p14="http://schemas.microsoft.com/office/powerpoint/2010/main" val="2827111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1" grpId="0"/>
      <p:bldP spid="12" grpId="0"/>
      <p:bldP spid="13" grpId="0"/>
      <p:bldP spid="14" grpId="0"/>
      <p:bldP spid="16" grpId="0"/>
      <p:bldP spid="22" grpId="0"/>
      <p:bldP spid="17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301847" y="242937"/>
            <a:ext cx="43181" cy="324000"/>
            <a:chOff x="828535" y="1813758"/>
            <a:chExt cx="43181" cy="378000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871716" y="1813758"/>
              <a:ext cx="0" cy="378000"/>
            </a:xfrm>
            <a:prstGeom prst="line">
              <a:avLst/>
            </a:prstGeom>
            <a:ln w="28575">
              <a:solidFill>
                <a:srgbClr val="F3C93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828535" y="1813758"/>
              <a:ext cx="0" cy="378000"/>
            </a:xfrm>
            <a:prstGeom prst="line">
              <a:avLst/>
            </a:prstGeom>
            <a:ln w="12700">
              <a:solidFill>
                <a:srgbClr val="23215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82BA839E-99D6-4DB5-87E0-E1A815322505}"/>
              </a:ext>
            </a:extLst>
          </p:cNvPr>
          <p:cNvSpPr txBox="1"/>
          <p:nvPr/>
        </p:nvSpPr>
        <p:spPr>
          <a:xfrm>
            <a:off x="420769" y="212577"/>
            <a:ext cx="2912913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900" dirty="0">
                <a:solidFill>
                  <a:srgbClr val="232153"/>
                </a:solidFill>
                <a:latin typeface="Franklin Gothic Medium" panose="020B0603020102020204" pitchFamily="34" charset="0"/>
              </a:rPr>
              <a:t>Visualizing </a:t>
            </a:r>
            <a:r>
              <a:rPr lang="en-IN" sz="1900" dirty="0">
                <a:solidFill>
                  <a:srgbClr val="232153"/>
                </a:solidFill>
                <a:latin typeface="Franklin Gothic Book" panose="020B0503020102020204" pitchFamily="34" charset="0"/>
              </a:rPr>
              <a:t>Data with shiny</a:t>
            </a:r>
          </a:p>
        </p:txBody>
      </p:sp>
      <p:sp>
        <p:nvSpPr>
          <p:cNvPr id="3" name="Scroll: Vertical 2">
            <a:extLst>
              <a:ext uri="{FF2B5EF4-FFF2-40B4-BE49-F238E27FC236}">
                <a16:creationId xmlns:a16="http://schemas.microsoft.com/office/drawing/2014/main" id="{FD4D059C-24FC-469C-BF09-CC7B6819838B}"/>
              </a:ext>
            </a:extLst>
          </p:cNvPr>
          <p:cNvSpPr/>
          <p:nvPr/>
        </p:nvSpPr>
        <p:spPr>
          <a:xfrm>
            <a:off x="1378424" y="1547548"/>
            <a:ext cx="1934024" cy="1975513"/>
          </a:xfrm>
          <a:prstGeom prst="verticalScroll">
            <a:avLst/>
          </a:prstGeom>
          <a:solidFill>
            <a:srgbClr val="FCBA37"/>
          </a:solidFill>
          <a:ln>
            <a:solidFill>
              <a:srgbClr val="FF71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 err="1">
                <a:solidFill>
                  <a:srgbClr val="232153"/>
                </a:solidFill>
                <a:latin typeface="Franklin Gothic Book" panose="020B0503020102020204" pitchFamily="34" charset="0"/>
              </a:rPr>
              <a:t>ui.R</a:t>
            </a:r>
            <a:endParaRPr lang="en-US" sz="1800" b="1" dirty="0">
              <a:solidFill>
                <a:srgbClr val="232153"/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0DD1647-CADF-48CB-9E90-DE2E3D810AC3}"/>
              </a:ext>
            </a:extLst>
          </p:cNvPr>
          <p:cNvSpPr txBox="1"/>
          <p:nvPr/>
        </p:nvSpPr>
        <p:spPr>
          <a:xfrm>
            <a:off x="374135" y="3702167"/>
            <a:ext cx="39426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rgbClr val="232153"/>
                </a:solidFill>
                <a:latin typeface="Franklin Gothic Book" panose="020B0503020102020204" pitchFamily="34" charset="0"/>
              </a:rPr>
              <a:t>Code for the web page</a:t>
            </a:r>
          </a:p>
          <a:p>
            <a:pPr algn="ctr"/>
            <a:r>
              <a:rPr lang="en-US" sz="1800" dirty="0">
                <a:solidFill>
                  <a:srgbClr val="232153"/>
                </a:solidFill>
                <a:latin typeface="Franklin Gothic Book" panose="020B0503020102020204" pitchFamily="34" charset="0"/>
              </a:rPr>
              <a:t>(User Interface)</a:t>
            </a:r>
            <a:endParaRPr lang="en-IN" sz="1800" dirty="0">
              <a:solidFill>
                <a:srgbClr val="232153"/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12" name="Scroll: Vertical 11">
            <a:extLst>
              <a:ext uri="{FF2B5EF4-FFF2-40B4-BE49-F238E27FC236}">
                <a16:creationId xmlns:a16="http://schemas.microsoft.com/office/drawing/2014/main" id="{E7DA58BD-84EF-485F-8DA6-E816BC3BC290}"/>
              </a:ext>
            </a:extLst>
          </p:cNvPr>
          <p:cNvSpPr/>
          <p:nvPr/>
        </p:nvSpPr>
        <p:spPr>
          <a:xfrm>
            <a:off x="6143767" y="1547548"/>
            <a:ext cx="1934024" cy="1975513"/>
          </a:xfrm>
          <a:prstGeom prst="verticalScroll">
            <a:avLst/>
          </a:prstGeom>
          <a:solidFill>
            <a:srgbClr val="FCBA37"/>
          </a:solidFill>
          <a:ln>
            <a:solidFill>
              <a:srgbClr val="FF71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 err="1">
                <a:solidFill>
                  <a:srgbClr val="232153"/>
                </a:solidFill>
                <a:latin typeface="Franklin Gothic Book" panose="020B0503020102020204" pitchFamily="34" charset="0"/>
              </a:rPr>
              <a:t>server.R</a:t>
            </a:r>
            <a:endParaRPr lang="en-US" sz="1800" b="1" dirty="0">
              <a:solidFill>
                <a:srgbClr val="232153"/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6BF81F1-9B4C-4594-AF76-9C8711416593}"/>
              </a:ext>
            </a:extLst>
          </p:cNvPr>
          <p:cNvSpPr txBox="1"/>
          <p:nvPr/>
        </p:nvSpPr>
        <p:spPr>
          <a:xfrm>
            <a:off x="5139478" y="3702167"/>
            <a:ext cx="39426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rgbClr val="232153"/>
                </a:solidFill>
                <a:latin typeface="Franklin Gothic Book" panose="020B0503020102020204" pitchFamily="34" charset="0"/>
              </a:rPr>
              <a:t>Code for the machine running R</a:t>
            </a:r>
          </a:p>
          <a:p>
            <a:pPr algn="ctr"/>
            <a:r>
              <a:rPr lang="en-US" sz="1800" dirty="0">
                <a:solidFill>
                  <a:srgbClr val="232153"/>
                </a:solidFill>
                <a:latin typeface="Franklin Gothic Book" panose="020B0503020102020204" pitchFamily="34" charset="0"/>
              </a:rPr>
              <a:t>(server)</a:t>
            </a:r>
            <a:endParaRPr lang="en-IN" sz="1800" dirty="0">
              <a:solidFill>
                <a:srgbClr val="232153"/>
              </a:solidFill>
              <a:latin typeface="Franklin Gothic Book" panose="020B05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227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3" grpId="0" animBg="1"/>
      <p:bldP spid="11" grpId="0"/>
      <p:bldP spid="12" grpId="0" animBg="1"/>
      <p:bldP spid="13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301847" y="242937"/>
            <a:ext cx="43181" cy="324000"/>
            <a:chOff x="828535" y="1813758"/>
            <a:chExt cx="43181" cy="378000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871716" y="1813758"/>
              <a:ext cx="0" cy="378000"/>
            </a:xfrm>
            <a:prstGeom prst="line">
              <a:avLst/>
            </a:prstGeom>
            <a:ln w="28575">
              <a:solidFill>
                <a:srgbClr val="F3C93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828535" y="1813758"/>
              <a:ext cx="0" cy="378000"/>
            </a:xfrm>
            <a:prstGeom prst="line">
              <a:avLst/>
            </a:prstGeom>
            <a:ln w="12700">
              <a:solidFill>
                <a:srgbClr val="23215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/>
          <p:cNvSpPr txBox="1"/>
          <p:nvPr/>
        </p:nvSpPr>
        <p:spPr>
          <a:xfrm>
            <a:off x="420769" y="212577"/>
            <a:ext cx="2947282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900" dirty="0">
                <a:solidFill>
                  <a:srgbClr val="232153"/>
                </a:solidFill>
                <a:latin typeface="Franklin Gothic Medium" panose="020B0603020102020204" pitchFamily="34" charset="0"/>
              </a:rPr>
              <a:t>Visualizing </a:t>
            </a:r>
            <a:r>
              <a:rPr lang="en-IN" sz="1900" dirty="0">
                <a:solidFill>
                  <a:srgbClr val="232153"/>
                </a:solidFill>
                <a:latin typeface="Franklin Gothic Book" panose="020B0503020102020204" pitchFamily="34" charset="0"/>
              </a:rPr>
              <a:t>Data with shiny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558064" y="470082"/>
            <a:ext cx="9081346" cy="4610802"/>
            <a:chOff x="558064" y="470082"/>
            <a:chExt cx="9081346" cy="4610802"/>
          </a:xfrm>
        </p:grpSpPr>
        <p:sp>
          <p:nvSpPr>
            <p:cNvPr id="10" name="Rounded Rectangle 9"/>
            <p:cNvSpPr/>
            <p:nvPr/>
          </p:nvSpPr>
          <p:spPr>
            <a:xfrm>
              <a:off x="3829010" y="470082"/>
              <a:ext cx="5810400" cy="4610802"/>
            </a:xfrm>
            <a:prstGeom prst="roundRect">
              <a:avLst>
                <a:gd name="adj" fmla="val 2222"/>
              </a:avLst>
            </a:prstGeom>
            <a:solidFill>
              <a:schemeClr val="bg1"/>
            </a:solidFill>
            <a:ln w="19050">
              <a:solidFill>
                <a:srgbClr val="FCBA37"/>
              </a:solidFill>
            </a:ln>
            <a:effectLst>
              <a:outerShdw blurRad="38100" dist="254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7" name="Picture 2" descr="See the source image">
              <a:extLst>
                <a:ext uri="{FF2B5EF4-FFF2-40B4-BE49-F238E27FC236}">
                  <a16:creationId xmlns:a16="http://schemas.microsoft.com/office/drawing/2014/main" id="{C0F50D5D-90AB-48A4-945E-04842D3622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8064" y="2098372"/>
              <a:ext cx="2144099" cy="7522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9A1BC9C-2E95-4443-8650-ADD31CC19D62}"/>
                </a:ext>
              </a:extLst>
            </p:cNvPr>
            <p:cNvSpPr txBox="1"/>
            <p:nvPr/>
          </p:nvSpPr>
          <p:spPr>
            <a:xfrm>
              <a:off x="1256307" y="2861559"/>
              <a:ext cx="24330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>
                  <a:solidFill>
                    <a:srgbClr val="232153"/>
                  </a:solidFill>
                  <a:latin typeface="Franklin Gothic Demi" panose="020B0703020102020204" pitchFamily="34" charset="0"/>
                </a:rPr>
                <a:t>Cheatsheets</a:t>
              </a:r>
              <a:r>
                <a:rPr lang="en-US" sz="1600" dirty="0">
                  <a:solidFill>
                    <a:srgbClr val="232153"/>
                  </a:solidFill>
                  <a:latin typeface="Franklin Gothic Demi" panose="020B0703020102020204" pitchFamily="34" charset="0"/>
                </a:rPr>
                <a:t>: </a:t>
              </a:r>
            </a:p>
            <a:p>
              <a:r>
                <a:rPr lang="en-US" sz="1600" dirty="0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Data Visualization</a:t>
              </a:r>
            </a:p>
          </p:txBody>
        </p:sp>
        <p:graphicFrame>
          <p:nvGraphicFramePr>
            <p:cNvPr id="11" name="Object 10">
              <a:hlinkClick r:id="rId3" action="ppaction://hlinkfile"/>
              <a:extLst>
                <a:ext uri="{FF2B5EF4-FFF2-40B4-BE49-F238E27FC236}">
                  <a16:creationId xmlns:a16="http://schemas.microsoft.com/office/drawing/2014/main" id="{A7AF4F7C-DBE0-4270-870F-08B313D444F0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266967725"/>
                </p:ext>
              </p:extLst>
            </p:nvPr>
          </p:nvGraphicFramePr>
          <p:xfrm>
            <a:off x="3866254" y="568038"/>
            <a:ext cx="5721201" cy="442092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Acrobat Document" r:id="rId4" imgW="7543647" imgH="5829300" progId="AcroExch.Document.DC">
                    <p:embed/>
                  </p:oleObj>
                </mc:Choice>
                <mc:Fallback>
                  <p:oleObj name="Acrobat Document" r:id="rId4" imgW="7543647" imgH="5829300" progId="AcroExch.Document.DC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3866254" y="568038"/>
                          <a:ext cx="5721201" cy="442092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1776494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4771" y="855878"/>
            <a:ext cx="5778681" cy="3798289"/>
          </a:xfrm>
          <a:prstGeom prst="rect">
            <a:avLst/>
          </a:prstGeom>
        </p:spPr>
      </p:pic>
      <p:grpSp>
        <p:nvGrpSpPr>
          <p:cNvPr id="25" name="Group 24"/>
          <p:cNvGrpSpPr/>
          <p:nvPr/>
        </p:nvGrpSpPr>
        <p:grpSpPr>
          <a:xfrm>
            <a:off x="301847" y="242937"/>
            <a:ext cx="43181" cy="324000"/>
            <a:chOff x="828535" y="1813758"/>
            <a:chExt cx="43181" cy="378000"/>
          </a:xfrm>
        </p:grpSpPr>
        <p:cxnSp>
          <p:nvCxnSpPr>
            <p:cNvPr id="26" name="Straight Connector 25"/>
            <p:cNvCxnSpPr/>
            <p:nvPr/>
          </p:nvCxnSpPr>
          <p:spPr>
            <a:xfrm>
              <a:off x="871716" y="1813758"/>
              <a:ext cx="0" cy="378000"/>
            </a:xfrm>
            <a:prstGeom prst="line">
              <a:avLst/>
            </a:prstGeom>
            <a:ln w="28575">
              <a:solidFill>
                <a:srgbClr val="F3C93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828535" y="1813758"/>
              <a:ext cx="0" cy="378000"/>
            </a:xfrm>
            <a:prstGeom prst="line">
              <a:avLst/>
            </a:prstGeom>
            <a:ln w="12700">
              <a:solidFill>
                <a:srgbClr val="23215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TextBox 27"/>
          <p:cNvSpPr txBox="1"/>
          <p:nvPr/>
        </p:nvSpPr>
        <p:spPr>
          <a:xfrm>
            <a:off x="420769" y="212577"/>
            <a:ext cx="1073820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900" dirty="0">
                <a:solidFill>
                  <a:srgbClr val="232153"/>
                </a:solidFill>
                <a:latin typeface="Franklin Gothic Medium" panose="020B0603020102020204" pitchFamily="34" charset="0"/>
              </a:rPr>
              <a:t>Wrap Up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DB33046-F775-4346-82E8-891B550ADABB}"/>
              </a:ext>
            </a:extLst>
          </p:cNvPr>
          <p:cNvSpPr txBox="1"/>
          <p:nvPr/>
        </p:nvSpPr>
        <p:spPr>
          <a:xfrm>
            <a:off x="420769" y="1574800"/>
            <a:ext cx="32469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Franklin Gothic Book" panose="020B0503020102020204" pitchFamily="34" charset="0"/>
              </a:rPr>
              <a:t>Final details: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200" dirty="0">
                <a:latin typeface="Franklin Gothic Book" panose="020B0503020102020204" pitchFamily="34" charset="0"/>
              </a:rPr>
              <a:t>Stay in touch with us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200" dirty="0">
                <a:latin typeface="Franklin Gothic Book" panose="020B0503020102020204" pitchFamily="34" charset="0"/>
              </a:rPr>
              <a:t>End of course surveys</a:t>
            </a:r>
          </a:p>
          <a:p>
            <a:endParaRPr lang="en-US" sz="1200" dirty="0">
              <a:latin typeface="Franklin Gothic Book" panose="020B05030201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89F0866-B80A-3E45-96A2-B50B03E9786C}"/>
              </a:ext>
            </a:extLst>
          </p:cNvPr>
          <p:cNvSpPr txBox="1"/>
          <p:nvPr/>
        </p:nvSpPr>
        <p:spPr>
          <a:xfrm>
            <a:off x="566868" y="4192502"/>
            <a:ext cx="34971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Thank You FDA!</a:t>
            </a:r>
          </a:p>
        </p:txBody>
      </p:sp>
    </p:spTree>
    <p:extLst>
      <p:ext uri="{BB962C8B-B14F-4D97-AF65-F5344CB8AC3E}">
        <p14:creationId xmlns:p14="http://schemas.microsoft.com/office/powerpoint/2010/main" val="880139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803390" y="355910"/>
            <a:ext cx="8451621" cy="5255105"/>
            <a:chOff x="803389" y="399800"/>
            <a:chExt cx="8451621" cy="5255105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3389" y="1767076"/>
              <a:ext cx="8451621" cy="3887829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945843" y="399800"/>
              <a:ext cx="2253081" cy="1657927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F4B8E91-0DFB-4854-96CB-2C22BDE40FCA}"/>
                </a:ext>
              </a:extLst>
            </p:cNvPr>
            <p:cNvSpPr txBox="1"/>
            <p:nvPr/>
          </p:nvSpPr>
          <p:spPr>
            <a:xfrm>
              <a:off x="2037702" y="580055"/>
              <a:ext cx="1890562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  <a:latin typeface="Franklin Gothic Book" panose="020B0503020102020204" pitchFamily="34" charset="0"/>
                  <a:cs typeface="Calibri Light" panose="020F0302020204030204" pitchFamily="34" charset="0"/>
                </a:rPr>
                <a:t>Before you go…</a:t>
              </a:r>
            </a:p>
            <a:p>
              <a:pPr algn="ctr"/>
              <a:r>
                <a:rPr lang="en-US" sz="1600" dirty="0">
                  <a:solidFill>
                    <a:schemeClr val="bg1"/>
                  </a:solidFill>
                  <a:latin typeface="Franklin Gothic Book" panose="020B0503020102020204" pitchFamily="34" charset="0"/>
                  <a:cs typeface="Calibri Light" panose="020F0302020204030204" pitchFamily="34" charset="0"/>
                </a:rPr>
                <a:t>please take a few moments to complete </a:t>
              </a:r>
            </a:p>
            <a:p>
              <a:pPr algn="ctr"/>
              <a:r>
                <a:rPr lang="en-US" sz="1600" dirty="0">
                  <a:solidFill>
                    <a:schemeClr val="bg1"/>
                  </a:solidFill>
                  <a:latin typeface="Franklin Gothic Book" panose="020B0503020102020204" pitchFamily="34" charset="0"/>
                  <a:cs typeface="Calibri Light" panose="020F0302020204030204" pitchFamily="34" charset="0"/>
                </a:rPr>
                <a:t>the survey.</a:t>
              </a:r>
            </a:p>
          </p:txBody>
        </p: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96006" y="402336"/>
              <a:ext cx="2099523" cy="1513557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9735BF0-9452-4A51-BAB5-02194F88C3FB}"/>
                </a:ext>
              </a:extLst>
            </p:cNvPr>
            <p:cNvSpPr/>
            <p:nvPr/>
          </p:nvSpPr>
          <p:spPr>
            <a:xfrm>
              <a:off x="6127936" y="623866"/>
              <a:ext cx="1707277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  <a:latin typeface="Franklin Gothic Book" panose="020B0503020102020204" pitchFamily="34" charset="0"/>
                  <a:cs typeface="Calibri Light" panose="020F0302020204030204" pitchFamily="34" charset="0"/>
                </a:rPr>
                <a:t>Check your email for the link.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F43ADB0-62D8-4BF5-9530-28DFDD3FD486}"/>
                </a:ext>
              </a:extLst>
            </p:cNvPr>
            <p:cNvSpPr txBox="1"/>
            <p:nvPr/>
          </p:nvSpPr>
          <p:spPr>
            <a:xfrm>
              <a:off x="6367207" y="1204612"/>
              <a:ext cx="122873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  <a:latin typeface="Franklin Gothic Book" panose="020B0503020102020204" pitchFamily="34" charset="0"/>
                  <a:cs typeface="Calibri Light" panose="020F0302020204030204" pitchFamily="34" charset="0"/>
                </a:rPr>
                <a:t>Thank you!!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79923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" name="Group 156"/>
          <p:cNvGrpSpPr/>
          <p:nvPr/>
        </p:nvGrpSpPr>
        <p:grpSpPr>
          <a:xfrm>
            <a:off x="301847" y="242937"/>
            <a:ext cx="43181" cy="324000"/>
            <a:chOff x="828535" y="1813758"/>
            <a:chExt cx="43181" cy="378000"/>
          </a:xfrm>
        </p:grpSpPr>
        <p:cxnSp>
          <p:nvCxnSpPr>
            <p:cNvPr id="158" name="Straight Connector 157"/>
            <p:cNvCxnSpPr/>
            <p:nvPr/>
          </p:nvCxnSpPr>
          <p:spPr>
            <a:xfrm>
              <a:off x="871716" y="1813758"/>
              <a:ext cx="0" cy="378000"/>
            </a:xfrm>
            <a:prstGeom prst="line">
              <a:avLst/>
            </a:prstGeom>
            <a:ln w="28575">
              <a:solidFill>
                <a:srgbClr val="F3C93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/>
            <p:cNvCxnSpPr/>
            <p:nvPr/>
          </p:nvCxnSpPr>
          <p:spPr>
            <a:xfrm>
              <a:off x="828535" y="1813758"/>
              <a:ext cx="0" cy="378000"/>
            </a:xfrm>
            <a:prstGeom prst="line">
              <a:avLst/>
            </a:prstGeom>
            <a:ln w="12700">
              <a:solidFill>
                <a:srgbClr val="23215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1" name="TextBox 160"/>
          <p:cNvSpPr txBox="1"/>
          <p:nvPr/>
        </p:nvSpPr>
        <p:spPr>
          <a:xfrm>
            <a:off x="420769" y="212577"/>
            <a:ext cx="1912447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900" dirty="0">
                <a:solidFill>
                  <a:srgbClr val="232153"/>
                </a:solidFill>
                <a:latin typeface="Franklin Gothic Medium" panose="020B0603020102020204" pitchFamily="34" charset="0"/>
              </a:rPr>
              <a:t>Course </a:t>
            </a:r>
            <a:r>
              <a:rPr lang="en-IN" sz="1900" dirty="0">
                <a:solidFill>
                  <a:srgbClr val="232153"/>
                </a:solidFill>
                <a:latin typeface="Franklin Gothic Book" panose="020B0503020102020204" pitchFamily="34" charset="0"/>
              </a:rPr>
              <a:t>precheck</a:t>
            </a:r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3D798F9-C596-2E48-8062-C799C0014E1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7910" y="1752148"/>
            <a:ext cx="2871387" cy="297190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1B71236-D5FE-9F46-AAB1-235ADF6B14C0}"/>
              </a:ext>
            </a:extLst>
          </p:cNvPr>
          <p:cNvSpPr txBox="1"/>
          <p:nvPr/>
        </p:nvSpPr>
        <p:spPr>
          <a:xfrm>
            <a:off x="734938" y="1358781"/>
            <a:ext cx="4161802" cy="17820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Did everyone complete the course prework?</a:t>
            </a:r>
          </a:p>
          <a:p>
            <a:endParaRPr lang="en-US" dirty="0"/>
          </a:p>
          <a:p>
            <a:r>
              <a:rPr lang="en-US" dirty="0"/>
              <a:t>Open up RStudio</a:t>
            </a:r>
          </a:p>
          <a:p>
            <a:endParaRPr lang="en-US" dirty="0"/>
          </a:p>
          <a:p>
            <a:r>
              <a:rPr lang="en-US" dirty="0"/>
              <a:t>Verify that RStudio can find Git</a:t>
            </a:r>
          </a:p>
        </p:txBody>
      </p:sp>
      <p:pic>
        <p:nvPicPr>
          <p:cNvPr id="15" name="Picture 1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838D43C-0AFC-D640-BA3D-537F687774D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8664" y="1170055"/>
            <a:ext cx="1980963" cy="197075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105F798-BC7D-344D-9F8C-6C4CAB2A7A2D}"/>
              </a:ext>
            </a:extLst>
          </p:cNvPr>
          <p:cNvSpPr txBox="1"/>
          <p:nvPr/>
        </p:nvSpPr>
        <p:spPr>
          <a:xfrm>
            <a:off x="4568664" y="794759"/>
            <a:ext cx="1980963" cy="3752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1. Global Options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8B3692C-6933-0B4D-8B22-9030DB493F7E}"/>
              </a:ext>
            </a:extLst>
          </p:cNvPr>
          <p:cNvSpPr txBox="1"/>
          <p:nvPr/>
        </p:nvSpPr>
        <p:spPr>
          <a:xfrm>
            <a:off x="7333121" y="1376852"/>
            <a:ext cx="1980963" cy="3752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2. Verify Git</a:t>
            </a:r>
          </a:p>
        </p:txBody>
      </p:sp>
    </p:spTree>
    <p:extLst>
      <p:ext uri="{BB962C8B-B14F-4D97-AF65-F5344CB8AC3E}">
        <p14:creationId xmlns:p14="http://schemas.microsoft.com/office/powerpoint/2010/main" val="511657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" name="Group 156"/>
          <p:cNvGrpSpPr/>
          <p:nvPr/>
        </p:nvGrpSpPr>
        <p:grpSpPr>
          <a:xfrm>
            <a:off x="301847" y="242937"/>
            <a:ext cx="43181" cy="324000"/>
            <a:chOff x="828535" y="1813758"/>
            <a:chExt cx="43181" cy="378000"/>
          </a:xfrm>
        </p:grpSpPr>
        <p:cxnSp>
          <p:nvCxnSpPr>
            <p:cNvPr id="158" name="Straight Connector 157"/>
            <p:cNvCxnSpPr/>
            <p:nvPr/>
          </p:nvCxnSpPr>
          <p:spPr>
            <a:xfrm>
              <a:off x="871716" y="1813758"/>
              <a:ext cx="0" cy="378000"/>
            </a:xfrm>
            <a:prstGeom prst="line">
              <a:avLst/>
            </a:prstGeom>
            <a:ln w="28575">
              <a:solidFill>
                <a:srgbClr val="F3C93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/>
            <p:cNvCxnSpPr/>
            <p:nvPr/>
          </p:nvCxnSpPr>
          <p:spPr>
            <a:xfrm>
              <a:off x="828535" y="1813758"/>
              <a:ext cx="0" cy="378000"/>
            </a:xfrm>
            <a:prstGeom prst="line">
              <a:avLst/>
            </a:prstGeom>
            <a:ln w="12700">
              <a:solidFill>
                <a:srgbClr val="23215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1" name="TextBox 160"/>
          <p:cNvSpPr txBox="1"/>
          <p:nvPr/>
        </p:nvSpPr>
        <p:spPr>
          <a:xfrm>
            <a:off x="420769" y="212577"/>
            <a:ext cx="1609480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900" dirty="0">
                <a:solidFill>
                  <a:srgbClr val="232153"/>
                </a:solidFill>
                <a:latin typeface="Franklin Gothic Medium" panose="020B0603020102020204" pitchFamily="34" charset="0"/>
              </a:rPr>
              <a:t>Course </a:t>
            </a:r>
            <a:r>
              <a:rPr lang="en-IN" sz="1900" dirty="0">
                <a:solidFill>
                  <a:srgbClr val="232153"/>
                </a:solidFill>
                <a:latin typeface="Franklin Gothic Book" panose="020B0503020102020204" pitchFamily="34" charset="0"/>
              </a:rPr>
              <a:t>media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6D4B9F-1A0B-884D-B11C-5E25BFF5193F}"/>
              </a:ext>
            </a:extLst>
          </p:cNvPr>
          <p:cNvSpPr txBox="1"/>
          <p:nvPr/>
        </p:nvSpPr>
        <p:spPr>
          <a:xfrm>
            <a:off x="816083" y="706727"/>
            <a:ext cx="7538720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GitHub URL:</a:t>
            </a:r>
          </a:p>
          <a:p>
            <a:r>
              <a:rPr lang="en-US" sz="2400" dirty="0">
                <a:hlinkClick r:id="rId2"/>
              </a:rPr>
              <a:t>https://github.com/AEStrategies/binder</a:t>
            </a:r>
            <a:endParaRPr lang="en-US" sz="2400" dirty="0"/>
          </a:p>
          <a:p>
            <a:endParaRPr lang="en-US" sz="3200" dirty="0"/>
          </a:p>
        </p:txBody>
      </p:sp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4049DAD-96A5-7041-BBA8-A030B76787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71" y="1995878"/>
            <a:ext cx="2555677" cy="783016"/>
          </a:xfrm>
          <a:prstGeom prst="rect">
            <a:avLst/>
          </a:prstGeom>
        </p:spPr>
      </p:pic>
      <p:pic>
        <p:nvPicPr>
          <p:cNvPr id="8" name="Picture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6CF6FCB-FFA2-EF4D-B012-14F60061F35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71" y="3080247"/>
            <a:ext cx="2581957" cy="1819997"/>
          </a:xfrm>
          <a:prstGeom prst="rect">
            <a:avLst/>
          </a:prstGeom>
        </p:spPr>
      </p:pic>
      <p:pic>
        <p:nvPicPr>
          <p:cNvPr id="10" name="Picture 9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00C72170-B60A-BB40-AAF5-347E7DEC106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8555" y="2255883"/>
            <a:ext cx="2587467" cy="1819998"/>
          </a:xfrm>
          <a:prstGeom prst="rect">
            <a:avLst/>
          </a:prstGeom>
        </p:spPr>
      </p:pic>
      <p:pic>
        <p:nvPicPr>
          <p:cNvPr id="12" name="Picture 11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7B04CD4-7237-494B-95AE-CBA6B6CAC2F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3450" y="2548509"/>
            <a:ext cx="2859814" cy="202267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049394-5FC8-5042-A4E5-17F2E1340CDF}"/>
              </a:ext>
            </a:extLst>
          </p:cNvPr>
          <p:cNvSpPr txBox="1"/>
          <p:nvPr/>
        </p:nvSpPr>
        <p:spPr>
          <a:xfrm>
            <a:off x="739170" y="1621929"/>
            <a:ext cx="2555677" cy="3739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1. Create New Project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82D6B5-894E-6047-A27E-A7E1DF98CCE7}"/>
              </a:ext>
            </a:extLst>
          </p:cNvPr>
          <p:cNvSpPr txBox="1"/>
          <p:nvPr/>
        </p:nvSpPr>
        <p:spPr>
          <a:xfrm>
            <a:off x="680706" y="2791933"/>
            <a:ext cx="2698886" cy="3739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2. Choose Version Control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40D0221-B808-1047-8713-0CE337EDFC65}"/>
              </a:ext>
            </a:extLst>
          </p:cNvPr>
          <p:cNvSpPr txBox="1"/>
          <p:nvPr/>
        </p:nvSpPr>
        <p:spPr>
          <a:xfrm>
            <a:off x="3694290" y="1964501"/>
            <a:ext cx="2469734" cy="3739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3. Choose Git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1F0097C-6BEC-F44E-83C6-657A1406A922}"/>
              </a:ext>
            </a:extLst>
          </p:cNvPr>
          <p:cNvSpPr txBox="1"/>
          <p:nvPr/>
        </p:nvSpPr>
        <p:spPr>
          <a:xfrm>
            <a:off x="6695671" y="2205986"/>
            <a:ext cx="2469734" cy="3739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4. Create The Project</a:t>
            </a:r>
          </a:p>
        </p:txBody>
      </p:sp>
      <p:sp>
        <p:nvSpPr>
          <p:cNvPr id="7" name="Donut 6">
            <a:extLst>
              <a:ext uri="{FF2B5EF4-FFF2-40B4-BE49-F238E27FC236}">
                <a16:creationId xmlns:a16="http://schemas.microsoft.com/office/drawing/2014/main" id="{0AEAE995-E736-AB4C-AABD-DEC154CFA2B1}"/>
              </a:ext>
            </a:extLst>
          </p:cNvPr>
          <p:cNvSpPr/>
          <p:nvPr/>
        </p:nvSpPr>
        <p:spPr>
          <a:xfrm>
            <a:off x="1076770" y="2230154"/>
            <a:ext cx="564022" cy="427496"/>
          </a:xfrm>
          <a:prstGeom prst="donut">
            <a:avLst>
              <a:gd name="adj" fmla="val 10971"/>
            </a:avLst>
          </a:prstGeom>
          <a:solidFill>
            <a:schemeClr val="accent2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979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4771" y="855878"/>
            <a:ext cx="5778681" cy="3798289"/>
          </a:xfrm>
          <a:prstGeom prst="rect">
            <a:avLst/>
          </a:prstGeom>
        </p:spPr>
      </p:pic>
      <p:grpSp>
        <p:nvGrpSpPr>
          <p:cNvPr id="25" name="Group 24"/>
          <p:cNvGrpSpPr/>
          <p:nvPr/>
        </p:nvGrpSpPr>
        <p:grpSpPr>
          <a:xfrm>
            <a:off x="301847" y="242937"/>
            <a:ext cx="43181" cy="324000"/>
            <a:chOff x="828535" y="1813758"/>
            <a:chExt cx="43181" cy="378000"/>
          </a:xfrm>
        </p:grpSpPr>
        <p:cxnSp>
          <p:nvCxnSpPr>
            <p:cNvPr id="26" name="Straight Connector 25"/>
            <p:cNvCxnSpPr/>
            <p:nvPr/>
          </p:nvCxnSpPr>
          <p:spPr>
            <a:xfrm>
              <a:off x="871716" y="1813758"/>
              <a:ext cx="0" cy="378000"/>
            </a:xfrm>
            <a:prstGeom prst="line">
              <a:avLst/>
            </a:prstGeom>
            <a:ln w="28575">
              <a:solidFill>
                <a:srgbClr val="F3C93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828535" y="1813758"/>
              <a:ext cx="0" cy="378000"/>
            </a:xfrm>
            <a:prstGeom prst="line">
              <a:avLst/>
            </a:prstGeom>
            <a:ln w="12700">
              <a:solidFill>
                <a:srgbClr val="23215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TextBox 27"/>
          <p:cNvSpPr txBox="1"/>
          <p:nvPr/>
        </p:nvSpPr>
        <p:spPr>
          <a:xfrm>
            <a:off x="420769" y="212577"/>
            <a:ext cx="985976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900" dirty="0">
                <a:solidFill>
                  <a:srgbClr val="232153"/>
                </a:solidFill>
                <a:latin typeface="Franklin Gothic Medium" panose="020B0603020102020204" pitchFamily="34" charset="0"/>
              </a:rPr>
              <a:t>Agenda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337642" y="1538937"/>
            <a:ext cx="3344897" cy="2223234"/>
            <a:chOff x="420769" y="1856331"/>
            <a:chExt cx="3344897" cy="2223234"/>
          </a:xfrm>
        </p:grpSpPr>
        <p:sp>
          <p:nvSpPr>
            <p:cNvPr id="3" name="Rounded Rectangle 2"/>
            <p:cNvSpPr/>
            <p:nvPr/>
          </p:nvSpPr>
          <p:spPr>
            <a:xfrm>
              <a:off x="509181" y="1856331"/>
              <a:ext cx="1868259" cy="334973"/>
            </a:xfrm>
            <a:prstGeom prst="roundRect">
              <a:avLst>
                <a:gd name="adj" fmla="val 12963"/>
              </a:avLst>
            </a:prstGeom>
            <a:solidFill>
              <a:srgbClr val="FCBA37"/>
            </a:solidFill>
            <a:ln>
              <a:noFill/>
            </a:ln>
            <a:effectLst>
              <a:outerShdw blurRad="508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rgbClr val="FF7127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04548" y="2221877"/>
              <a:ext cx="307258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44000" indent="-171450">
                <a:buFont typeface="Wingdings" panose="05000000000000000000" pitchFamily="2" charset="2"/>
                <a:buChar char="§"/>
              </a:pPr>
              <a:r>
                <a:rPr lang="en-IN" sz="1200" dirty="0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Importing data formats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04548" y="2440112"/>
              <a:ext cx="307258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44000" indent="-171450">
                <a:buFont typeface="Wingdings" panose="05000000000000000000" pitchFamily="2" charset="2"/>
                <a:buChar char="§"/>
              </a:pPr>
              <a:r>
                <a:rPr lang="en-IN" sz="1200" dirty="0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Clean and process data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04548" y="2665662"/>
              <a:ext cx="307258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44000" indent="-171450">
                <a:buFont typeface="Wingdings" panose="05000000000000000000" pitchFamily="2" charset="2"/>
                <a:buChar char="§"/>
              </a:pPr>
              <a:r>
                <a:rPr lang="en-IN" sz="1200" dirty="0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Introduction to </a:t>
              </a:r>
              <a:r>
                <a:rPr lang="en-IN" sz="1200" dirty="0" err="1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dplyr</a:t>
              </a:r>
              <a:endParaRPr lang="en-IN" sz="1200" dirty="0">
                <a:solidFill>
                  <a:srgbClr val="232153"/>
                </a:solidFill>
                <a:latin typeface="Franklin Gothic Book" panose="020B0503020102020204" pitchFamily="34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04548" y="2891212"/>
              <a:ext cx="307258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44000" indent="-171450">
                <a:buFont typeface="Wingdings" panose="05000000000000000000" pitchFamily="2" charset="2"/>
                <a:buChar char="§"/>
              </a:pPr>
              <a:r>
                <a:rPr lang="en-IN" sz="1200" dirty="0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Data merging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04548" y="3108227"/>
              <a:ext cx="240467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44000" indent="-171450">
                <a:buFont typeface="Wingdings" panose="05000000000000000000" pitchFamily="2" charset="2"/>
                <a:buChar char="§"/>
              </a:pPr>
              <a:r>
                <a:rPr lang="en-US" sz="1200" dirty="0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Visualize data with ggplot2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04549" y="1869053"/>
              <a:ext cx="2027138" cy="307777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marL="144000" indent="-171450">
                <a:buFont typeface="Wingdings" panose="05000000000000000000" pitchFamily="2" charset="2"/>
                <a:buChar char="§"/>
              </a:pPr>
              <a:r>
                <a:rPr lang="en-IN" sz="1400" dirty="0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Basic R programming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04548" y="3326462"/>
              <a:ext cx="240467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44000" indent="-171450">
                <a:buFont typeface="Wingdings" panose="05000000000000000000" pitchFamily="2" charset="2"/>
                <a:buChar char="§"/>
              </a:pPr>
              <a:r>
                <a:rPr lang="en-US" sz="1200" dirty="0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Shiny interactive visualizations (time permitting)</a:t>
              </a: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20769" y="2236351"/>
              <a:ext cx="3344897" cy="1843214"/>
            </a:xfrm>
            <a:prstGeom prst="rect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2461358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144963" y="2219991"/>
            <a:ext cx="14473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dirty="0">
                <a:solidFill>
                  <a:srgbClr val="232153"/>
                </a:solidFill>
                <a:latin typeface="Franklin Gothic Book" panose="020B0503020102020204" pitchFamily="34" charset="0"/>
              </a:rPr>
              <a:t>Welcome to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144962" y="2552778"/>
            <a:ext cx="356798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100" dirty="0">
                <a:solidFill>
                  <a:srgbClr val="232153"/>
                </a:solidFill>
                <a:latin typeface="Franklin Gothic Medium" panose="020B0603020102020204" pitchFamily="34" charset="0"/>
              </a:rPr>
              <a:t>Basic R Programming</a:t>
            </a:r>
          </a:p>
          <a:p>
            <a:endParaRPr lang="en-IN" sz="2100" dirty="0">
              <a:solidFill>
                <a:srgbClr val="232153"/>
              </a:solidFill>
              <a:latin typeface="Franklin Gothic Medium" panose="020B06030201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580" y="815319"/>
            <a:ext cx="5323167" cy="3792231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6061436" y="2213246"/>
            <a:ext cx="0" cy="720000"/>
          </a:xfrm>
          <a:prstGeom prst="line">
            <a:avLst/>
          </a:prstGeom>
          <a:ln w="28575">
            <a:solidFill>
              <a:srgbClr val="F3C9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6015051" y="2213246"/>
            <a:ext cx="0" cy="720000"/>
          </a:xfrm>
          <a:prstGeom prst="line">
            <a:avLst/>
          </a:prstGeom>
          <a:ln w="12700">
            <a:solidFill>
              <a:srgbClr val="2321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0022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75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500"/>
                            </p:stCondLst>
                            <p:childTnLst>
                              <p:par>
                                <p:cTn id="16" presetID="2" presetClass="entr" presetSubtype="2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2" presetClass="entr" presetSubtype="2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28ff107f-eeee-4e6e-a604-6c423b291496" xsi:nil="true"/>
    <lcf76f155ced4ddcb4097134ff3c332f xmlns="96fb3475-c04a-4a8e-b8a0-bcfb9a26e737">
      <Terms xmlns="http://schemas.microsoft.com/office/infopath/2007/PartnerControls"/>
    </lcf76f155ced4ddcb4097134ff3c332f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029C261C2812C42BD5AE2725FFB7CE3" ma:contentTypeVersion="8" ma:contentTypeDescription="Create a new document." ma:contentTypeScope="" ma:versionID="48058687a131c82cc17aca2fdc74bff8">
  <xsd:schema xmlns:xsd="http://www.w3.org/2001/XMLSchema" xmlns:xs="http://www.w3.org/2001/XMLSchema" xmlns:p="http://schemas.microsoft.com/office/2006/metadata/properties" xmlns:ns2="96fb3475-c04a-4a8e-b8a0-bcfb9a26e737" xmlns:ns3="28ff107f-eeee-4e6e-a604-6c423b291496" targetNamespace="http://schemas.microsoft.com/office/2006/metadata/properties" ma:root="true" ma:fieldsID="ab493ff55c7b271b3d43724a4e0b0085" ns2:_="" ns3:_="">
    <xsd:import namespace="96fb3475-c04a-4a8e-b8a0-bcfb9a26e737"/>
    <xsd:import namespace="28ff107f-eeee-4e6e-a604-6c423b29149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6fb3475-c04a-4a8e-b8a0-bcfb9a26e73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Image Tags" ma:readOnly="false" ma:fieldId="{5cf76f15-5ced-4ddc-b409-7134ff3c332f}" ma:taxonomyMulti="true" ma:sspId="2de7b08e-1cfc-444d-b72d-8a7c0856e0e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8ff107f-eeee-4e6e-a604-6c423b291496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3d628a19-489c-42fb-86c8-a13f79f856b1}" ma:internalName="TaxCatchAll" ma:showField="CatchAllData" ma:web="28ff107f-eeee-4e6e-a604-6c423b29149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0C3490E-9E35-46D9-B917-100EE7F2116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9E67E39-8666-4C49-BC04-EF0DEBFDC259}">
  <ds:schemaRefs>
    <ds:schemaRef ds:uri="28ff107f-eeee-4e6e-a604-6c423b291496"/>
    <ds:schemaRef ds:uri="96fb3475-c04a-4a8e-b8a0-bcfb9a26e737"/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90047C68-EEE7-4E2F-A38F-8D43C6A23B55}">
  <ds:schemaRefs>
    <ds:schemaRef ds:uri="28ff107f-eeee-4e6e-a604-6c423b291496"/>
    <ds:schemaRef ds:uri="96fb3475-c04a-4a8e-b8a0-bcfb9a26e737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3704</TotalTime>
  <Words>1884</Words>
  <Application>Microsoft Office PowerPoint</Application>
  <PresentationFormat>Custom</PresentationFormat>
  <Paragraphs>629</Paragraphs>
  <Slides>53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63" baseType="lpstr">
      <vt:lpstr>Arial</vt:lpstr>
      <vt:lpstr>Calibri</vt:lpstr>
      <vt:lpstr>Calibri Light</vt:lpstr>
      <vt:lpstr>Franklin Gothic Book</vt:lpstr>
      <vt:lpstr>Franklin Gothic Demi</vt:lpstr>
      <vt:lpstr>Franklin Gothic Heavy</vt:lpstr>
      <vt:lpstr>Franklin Gothic Medium</vt:lpstr>
      <vt:lpstr>Wingdings</vt:lpstr>
      <vt:lpstr>Office Theme</vt:lpstr>
      <vt:lpstr>Acrobat Document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Kevin Aagaard</cp:lastModifiedBy>
  <cp:revision>366</cp:revision>
  <dcterms:created xsi:type="dcterms:W3CDTF">2020-06-22T06:40:05Z</dcterms:created>
  <dcterms:modified xsi:type="dcterms:W3CDTF">2022-07-07T14:59:25Z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0x0101002029C261C2812C42BD5AE2725FFB7CE3</vt:lpwstr>
  </property>
  <property fmtid="{D5CDD505-2E9C-101B-9397-08002B2CF9AE}" pid="3" name="MediaServiceImageTags">
    <vt:lpwstr/>
  </property>
</Properties>
</file>